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67"/>
  </p:notesMasterIdLst>
  <p:handoutMasterIdLst>
    <p:handoutMasterId r:id="rId68"/>
  </p:handoutMasterIdLst>
  <p:sldIdLst>
    <p:sldId id="257" r:id="rId2"/>
    <p:sldId id="413" r:id="rId3"/>
    <p:sldId id="414" r:id="rId4"/>
    <p:sldId id="416" r:id="rId5"/>
    <p:sldId id="423" r:id="rId6"/>
    <p:sldId id="424" r:id="rId7"/>
    <p:sldId id="425" r:id="rId8"/>
    <p:sldId id="417" r:id="rId9"/>
    <p:sldId id="418" r:id="rId10"/>
    <p:sldId id="419" r:id="rId11"/>
    <p:sldId id="420" r:id="rId12"/>
    <p:sldId id="421" r:id="rId13"/>
    <p:sldId id="422" r:id="rId14"/>
    <p:sldId id="412" r:id="rId15"/>
    <p:sldId id="378" r:id="rId16"/>
    <p:sldId id="333" r:id="rId17"/>
    <p:sldId id="379" r:id="rId18"/>
    <p:sldId id="334" r:id="rId19"/>
    <p:sldId id="335" r:id="rId20"/>
    <p:sldId id="380" r:id="rId21"/>
    <p:sldId id="381" r:id="rId22"/>
    <p:sldId id="336" r:id="rId23"/>
    <p:sldId id="409" r:id="rId24"/>
    <p:sldId id="337" r:id="rId25"/>
    <p:sldId id="382" r:id="rId26"/>
    <p:sldId id="332" r:id="rId27"/>
    <p:sldId id="383" r:id="rId28"/>
    <p:sldId id="384" r:id="rId29"/>
    <p:sldId id="338" r:id="rId30"/>
    <p:sldId id="385" r:id="rId31"/>
    <p:sldId id="386" r:id="rId32"/>
    <p:sldId id="387" r:id="rId33"/>
    <p:sldId id="388" r:id="rId34"/>
    <p:sldId id="390" r:id="rId35"/>
    <p:sldId id="391" r:id="rId36"/>
    <p:sldId id="392" r:id="rId37"/>
    <p:sldId id="394" r:id="rId38"/>
    <p:sldId id="341" r:id="rId39"/>
    <p:sldId id="370" r:id="rId40"/>
    <p:sldId id="342" r:id="rId41"/>
    <p:sldId id="371" r:id="rId42"/>
    <p:sldId id="395" r:id="rId43"/>
    <p:sldId id="396" r:id="rId44"/>
    <p:sldId id="372" r:id="rId45"/>
    <p:sldId id="397" r:id="rId46"/>
    <p:sldId id="398" r:id="rId47"/>
    <p:sldId id="346" r:id="rId48"/>
    <p:sldId id="399" r:id="rId49"/>
    <p:sldId id="348" r:id="rId50"/>
    <p:sldId id="349" r:id="rId51"/>
    <p:sldId id="350" r:id="rId52"/>
    <p:sldId id="400" r:id="rId53"/>
    <p:sldId id="351" r:id="rId54"/>
    <p:sldId id="401" r:id="rId55"/>
    <p:sldId id="352" r:id="rId56"/>
    <p:sldId id="402" r:id="rId57"/>
    <p:sldId id="353" r:id="rId58"/>
    <p:sldId id="354" r:id="rId59"/>
    <p:sldId id="403" r:id="rId60"/>
    <p:sldId id="404" r:id="rId61"/>
    <p:sldId id="405" r:id="rId62"/>
    <p:sldId id="406" r:id="rId63"/>
    <p:sldId id="407" r:id="rId64"/>
    <p:sldId id="408" r:id="rId65"/>
    <p:sldId id="410" r:id="rId6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ahoma" charset="0"/>
        <a:ea typeface="宋体" charset="-122"/>
        <a:cs typeface="+mn-cs"/>
      </a:defRPr>
    </a:lvl1pPr>
    <a:lvl2pPr marL="457200" algn="l" rtl="0" fontAlgn="base">
      <a:spcBef>
        <a:spcPct val="0"/>
      </a:spcBef>
      <a:spcAft>
        <a:spcPct val="0"/>
      </a:spcAft>
      <a:defRPr kern="1200">
        <a:solidFill>
          <a:schemeClr val="tx1"/>
        </a:solidFill>
        <a:latin typeface="Tahoma" charset="0"/>
        <a:ea typeface="宋体" charset="-122"/>
        <a:cs typeface="+mn-cs"/>
      </a:defRPr>
    </a:lvl2pPr>
    <a:lvl3pPr marL="914400" algn="l" rtl="0" fontAlgn="base">
      <a:spcBef>
        <a:spcPct val="0"/>
      </a:spcBef>
      <a:spcAft>
        <a:spcPct val="0"/>
      </a:spcAft>
      <a:defRPr kern="1200">
        <a:solidFill>
          <a:schemeClr val="tx1"/>
        </a:solidFill>
        <a:latin typeface="Tahoma" charset="0"/>
        <a:ea typeface="宋体" charset="-122"/>
        <a:cs typeface="+mn-cs"/>
      </a:defRPr>
    </a:lvl3pPr>
    <a:lvl4pPr marL="1371600" algn="l" rtl="0" fontAlgn="base">
      <a:spcBef>
        <a:spcPct val="0"/>
      </a:spcBef>
      <a:spcAft>
        <a:spcPct val="0"/>
      </a:spcAft>
      <a:defRPr kern="1200">
        <a:solidFill>
          <a:schemeClr val="tx1"/>
        </a:solidFill>
        <a:latin typeface="Tahoma" charset="0"/>
        <a:ea typeface="宋体" charset="-122"/>
        <a:cs typeface="+mn-cs"/>
      </a:defRPr>
    </a:lvl4pPr>
    <a:lvl5pPr marL="1828800" algn="l" rtl="0" fontAlgn="base">
      <a:spcBef>
        <a:spcPct val="0"/>
      </a:spcBef>
      <a:spcAft>
        <a:spcPct val="0"/>
      </a:spcAft>
      <a:defRPr kern="1200">
        <a:solidFill>
          <a:schemeClr val="tx1"/>
        </a:solidFill>
        <a:latin typeface="Tahoma" charset="0"/>
        <a:ea typeface="宋体" charset="-122"/>
        <a:cs typeface="+mn-cs"/>
      </a:defRPr>
    </a:lvl5pPr>
    <a:lvl6pPr marL="2286000" algn="l" defTabSz="914400" rtl="0" eaLnBrk="1" latinLnBrk="0" hangingPunct="1">
      <a:defRPr kern="1200">
        <a:solidFill>
          <a:schemeClr val="tx1"/>
        </a:solidFill>
        <a:latin typeface="Tahoma" charset="0"/>
        <a:ea typeface="宋体" charset="-122"/>
        <a:cs typeface="+mn-cs"/>
      </a:defRPr>
    </a:lvl6pPr>
    <a:lvl7pPr marL="2743200" algn="l" defTabSz="914400" rtl="0" eaLnBrk="1" latinLnBrk="0" hangingPunct="1">
      <a:defRPr kern="1200">
        <a:solidFill>
          <a:schemeClr val="tx1"/>
        </a:solidFill>
        <a:latin typeface="Tahoma" charset="0"/>
        <a:ea typeface="宋体" charset="-122"/>
        <a:cs typeface="+mn-cs"/>
      </a:defRPr>
    </a:lvl7pPr>
    <a:lvl8pPr marL="3200400" algn="l" defTabSz="914400" rtl="0" eaLnBrk="1" latinLnBrk="0" hangingPunct="1">
      <a:defRPr kern="1200">
        <a:solidFill>
          <a:schemeClr val="tx1"/>
        </a:solidFill>
        <a:latin typeface="Tahoma" charset="0"/>
        <a:ea typeface="宋体" charset="-122"/>
        <a:cs typeface="+mn-cs"/>
      </a:defRPr>
    </a:lvl8pPr>
    <a:lvl9pPr marL="3657600" algn="l" defTabSz="914400" rtl="0" eaLnBrk="1" latinLnBrk="0" hangingPunct="1">
      <a:defRPr kern="1200">
        <a:solidFill>
          <a:schemeClr val="tx1"/>
        </a:solidFill>
        <a:latin typeface="Tahoma"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474" autoAdjust="0"/>
    <p:restoredTop sz="93736" autoAdjust="0"/>
  </p:normalViewPr>
  <p:slideViewPr>
    <p:cSldViewPr>
      <p:cViewPr varScale="1">
        <p:scale>
          <a:sx n="86" d="100"/>
          <a:sy n="86" d="100"/>
        </p:scale>
        <p:origin x="208" y="17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818"/>
    </p:cViewPr>
  </p:sorterViewPr>
  <p:notesViewPr>
    <p:cSldViewPr>
      <p:cViewPr varScale="1">
        <p:scale>
          <a:sx n="117" d="100"/>
          <a:sy n="117" d="100"/>
        </p:scale>
        <p:origin x="4200"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Arial" charset="0"/>
                <a:ea typeface="宋体" pitchFamily="2" charset="-122"/>
              </a:defRPr>
            </a:lvl1pPr>
          </a:lstStyle>
          <a:p>
            <a:pPr>
              <a:defRPr/>
            </a:pPr>
            <a:endParaRPr lang="en-US" altLang="zh-CN"/>
          </a:p>
        </p:txBody>
      </p:sp>
      <p:sp>
        <p:nvSpPr>
          <p:cNvPr id="2253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Arial" charset="0"/>
                <a:ea typeface="宋体" pitchFamily="2" charset="-122"/>
              </a:defRPr>
            </a:lvl1pPr>
          </a:lstStyle>
          <a:p>
            <a:pPr>
              <a:defRPr/>
            </a:pPr>
            <a:endParaRPr lang="en-US" altLang="zh-CN"/>
          </a:p>
        </p:txBody>
      </p:sp>
      <p:sp>
        <p:nvSpPr>
          <p:cNvPr id="2253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Arial" charset="0"/>
                <a:ea typeface="宋体" pitchFamily="2" charset="-122"/>
              </a:defRPr>
            </a:lvl1pPr>
          </a:lstStyle>
          <a:p>
            <a:pPr>
              <a:defRPr/>
            </a:pPr>
            <a:endParaRPr lang="en-US" altLang="zh-CN"/>
          </a:p>
        </p:txBody>
      </p:sp>
      <p:sp>
        <p:nvSpPr>
          <p:cNvPr id="2253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Arial" charset="0"/>
              </a:defRPr>
            </a:lvl1pPr>
          </a:lstStyle>
          <a:p>
            <a:fld id="{6F44DDF7-EA9D-1A4E-BB55-83C4EF2C4B70}" type="slidenum">
              <a:rPr lang="en-US" altLang="zh-CN"/>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51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Arial" charset="0"/>
                <a:ea typeface="宋体" pitchFamily="2" charset="-122"/>
              </a:defRPr>
            </a:lvl1pPr>
          </a:lstStyle>
          <a:p>
            <a:pPr>
              <a:defRPr/>
            </a:pPr>
            <a:endParaRPr lang="en-US" altLang="zh-CN"/>
          </a:p>
        </p:txBody>
      </p:sp>
      <p:sp>
        <p:nvSpPr>
          <p:cNvPr id="2151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Arial" charset="0"/>
              </a:defRPr>
            </a:lvl1pPr>
          </a:lstStyle>
          <a:p>
            <a:fld id="{5B7DAC4B-7C5A-0C4F-8B17-FAE0A8469D41}"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9D0213F6-0BE5-834D-8A08-5D9A38CF341C}" type="slidenum">
              <a:rPr lang="en-US" altLang="zh-CN">
                <a:latin typeface="Arial" charset="0"/>
              </a:rPr>
              <a:pPr eaLnBrk="1" hangingPunct="1"/>
              <a:t>1</a:t>
            </a:fld>
            <a:endParaRPr lang="en-US" altLang="zh-CN">
              <a:latin typeface="Arial"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zh-CN">
              <a:latin typeface="Times New Roman"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9D0213F6-0BE5-834D-8A08-5D9A38CF341C}" type="slidenum">
              <a:rPr lang="en-US" altLang="zh-CN">
                <a:latin typeface="Arial" charset="0"/>
              </a:rPr>
              <a:pPr eaLnBrk="1" hangingPunct="1"/>
              <a:t>14</a:t>
            </a:fld>
            <a:endParaRPr lang="en-US" altLang="zh-CN">
              <a:latin typeface="Arial"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zh-CN" altLang="zh-CN">
              <a:latin typeface="Times New Roman" charset="0"/>
              <a:ea typeface="宋体" charset="-122"/>
            </a:endParaRPr>
          </a:p>
        </p:txBody>
      </p:sp>
    </p:spTree>
    <p:extLst>
      <p:ext uri="{BB962C8B-B14F-4D97-AF65-F5344CB8AC3E}">
        <p14:creationId xmlns:p14="http://schemas.microsoft.com/office/powerpoint/2010/main" val="722973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接连接符 12"/>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Tahoma" pitchFamily="34" charset="0"/>
              <a:ea typeface="宋体" pitchFamily="2" charset="-122"/>
            </a:endParaRPr>
          </a:p>
        </p:txBody>
      </p:sp>
      <p:sp>
        <p:nvSpPr>
          <p:cNvPr id="29" name="标题 28"/>
          <p:cNvSpPr>
            <a:spLocks noGrp="1"/>
          </p:cNvSpPr>
          <p:nvPr>
            <p:ph type="ctrTitle"/>
          </p:nvPr>
        </p:nvSpPr>
        <p:spPr>
          <a:xfrm>
            <a:off x="381000" y="4853411"/>
            <a:ext cx="8458200" cy="1222375"/>
          </a:xfrm>
        </p:spPr>
        <p:txBody>
          <a:bodyPr anchor="t"/>
          <a:lstStyle/>
          <a:p>
            <a:r>
              <a:rPr lang="zh-CN" altLang="en-US" smtClean="0"/>
              <a:t>单击此处编辑母版标题样式</a:t>
            </a:r>
            <a:endParaRPr lang="en-US"/>
          </a:p>
        </p:txBody>
      </p:sp>
      <p:sp>
        <p:nvSpPr>
          <p:cNvPr id="9" name="副标题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7" name="灯片编号占位符 14"/>
          <p:cNvSpPr>
            <a:spLocks noGrp="1"/>
          </p:cNvSpPr>
          <p:nvPr>
            <p:ph type="sldNum" sz="quarter" idx="12"/>
          </p:nvPr>
        </p:nvSpPr>
        <p:spPr>
          <a:xfrm>
            <a:off x="8229600" y="6473825"/>
            <a:ext cx="758825" cy="247650"/>
          </a:xfrm>
        </p:spPr>
        <p:txBody>
          <a:bodyPr/>
          <a:lstStyle>
            <a:lvl1pPr>
              <a:defRPr/>
            </a:lvl1pPr>
          </a:lstStyle>
          <a:p>
            <a:fld id="{7FFB0096-245D-164D-9FE0-2AC178887E45}" type="slidenum">
              <a:rPr lang="en-US" altLang="zh-CN"/>
              <a:pPr/>
              <a:t>‹#›</a:t>
            </a:fld>
            <a:endParaRPr lang="en-US" altLang="zh-CN"/>
          </a:p>
        </p:txBody>
      </p:sp>
    </p:spTree>
    <p:extLst>
      <p:ext uri="{BB962C8B-B14F-4D97-AF65-F5344CB8AC3E}">
        <p14:creationId xmlns:p14="http://schemas.microsoft.com/office/powerpoint/2010/main" val="1731495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6" name="灯片编号占位符 4"/>
          <p:cNvSpPr>
            <a:spLocks noGrp="1"/>
          </p:cNvSpPr>
          <p:nvPr>
            <p:ph type="sldNum" sz="quarter" idx="12"/>
          </p:nvPr>
        </p:nvSpPr>
        <p:spPr/>
        <p:txBody>
          <a:bodyPr/>
          <a:lstStyle>
            <a:lvl1pPr>
              <a:defRPr/>
            </a:lvl1pPr>
          </a:lstStyle>
          <a:p>
            <a:fld id="{1A7D8C8A-EEAB-8547-900F-AEE39BE0FAFE}" type="slidenum">
              <a:rPr lang="en-US" altLang="zh-CN"/>
              <a:pPr/>
              <a:t>‹#›</a:t>
            </a:fld>
            <a:endParaRPr lang="en-US" altLang="zh-CN"/>
          </a:p>
        </p:txBody>
      </p:sp>
    </p:spTree>
    <p:extLst>
      <p:ext uri="{BB962C8B-B14F-4D97-AF65-F5344CB8AC3E}">
        <p14:creationId xmlns:p14="http://schemas.microsoft.com/office/powerpoint/2010/main" val="1677892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549276"/>
            <a:ext cx="18288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549276"/>
            <a:ext cx="6248400" cy="585152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6" name="灯片编号占位符 5"/>
          <p:cNvSpPr>
            <a:spLocks noGrp="1"/>
          </p:cNvSpPr>
          <p:nvPr>
            <p:ph type="sldNum" sz="quarter" idx="12"/>
          </p:nvPr>
        </p:nvSpPr>
        <p:spPr/>
        <p:txBody>
          <a:bodyPr/>
          <a:lstStyle>
            <a:lvl1pPr>
              <a:defRPr/>
            </a:lvl1pPr>
          </a:lstStyle>
          <a:p>
            <a:fld id="{7C15F84E-22C5-B949-AA47-CDEEABD7F54C}" type="slidenum">
              <a:rPr lang="en-US" altLang="zh-CN"/>
              <a:pPr/>
              <a:t>‹#›</a:t>
            </a:fld>
            <a:endParaRPr lang="en-US" altLang="zh-CN"/>
          </a:p>
        </p:txBody>
      </p:sp>
    </p:spTree>
    <p:extLst>
      <p:ext uri="{BB962C8B-B14F-4D97-AF65-F5344CB8AC3E}">
        <p14:creationId xmlns:p14="http://schemas.microsoft.com/office/powerpoint/2010/main" val="1346129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2" name="标题 21"/>
          <p:cNvSpPr>
            <a:spLocks noGrp="1"/>
          </p:cNvSpPr>
          <p:nvPr>
            <p:ph type="title"/>
          </p:nvPr>
        </p:nvSpPr>
        <p:spPr/>
        <p:txBody>
          <a:bodyPr/>
          <a:lstStyle/>
          <a:p>
            <a:r>
              <a:rPr lang="zh-CN" altLang="en-US" smtClean="0"/>
              <a:t>单击此处编辑母版标题样式</a:t>
            </a:r>
            <a:endParaRPr lang="en-US"/>
          </a:p>
        </p:txBody>
      </p:sp>
      <p:sp>
        <p:nvSpPr>
          <p:cNvPr id="27" name="内容占位符 26"/>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6" name="灯片编号占位符 15"/>
          <p:cNvSpPr>
            <a:spLocks noGrp="1"/>
          </p:cNvSpPr>
          <p:nvPr>
            <p:ph type="sldNum" sz="quarter" idx="12"/>
          </p:nvPr>
        </p:nvSpPr>
        <p:spPr>
          <a:xfrm>
            <a:off x="8229600" y="6473825"/>
            <a:ext cx="758825" cy="247650"/>
          </a:xfrm>
        </p:spPr>
        <p:txBody>
          <a:bodyPr/>
          <a:lstStyle>
            <a:lvl1pPr>
              <a:defRPr/>
            </a:lvl1pPr>
          </a:lstStyle>
          <a:p>
            <a:fld id="{7C71BC4D-946D-E449-8F0F-901514F4FB66}" type="slidenum">
              <a:rPr lang="en-US" altLang="zh-CN"/>
              <a:pPr/>
              <a:t>‹#›</a:t>
            </a:fld>
            <a:endParaRPr lang="en-US" altLang="zh-CN"/>
          </a:p>
        </p:txBody>
      </p:sp>
    </p:spTree>
    <p:extLst>
      <p:ext uri="{BB962C8B-B14F-4D97-AF65-F5344CB8AC3E}">
        <p14:creationId xmlns:p14="http://schemas.microsoft.com/office/powerpoint/2010/main" val="694808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直接连接符 12"/>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Tahoma" pitchFamily="34" charset="0"/>
              <a:ea typeface="宋体" pitchFamily="2" charset="-122"/>
            </a:endParaRPr>
          </a:p>
        </p:txBody>
      </p:sp>
      <p:sp>
        <p:nvSpPr>
          <p:cNvPr id="6" name="文本占位符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p>
        </p:txBody>
      </p:sp>
      <p:sp>
        <p:nvSpPr>
          <p:cNvPr id="8" name="标题 7"/>
          <p:cNvSpPr>
            <a:spLocks noGrp="1"/>
          </p:cNvSpPr>
          <p:nvPr>
            <p:ph type="title"/>
          </p:nvPr>
        </p:nvSpPr>
        <p:spPr>
          <a:xfrm>
            <a:off x="180475" y="2947085"/>
            <a:ext cx="8686800" cy="1184825"/>
          </a:xfrm>
        </p:spPr>
        <p:txBody>
          <a:bodyPr rtlCol="0" anchor="t"/>
          <a:lstStyle>
            <a:lvl1pPr algn="r">
              <a:defRPr/>
            </a:lvl1pPr>
          </a:lstStyle>
          <a:p>
            <a:r>
              <a:rPr lang="zh-CN" altLang="en-US" smtClean="0"/>
              <a:t>单击此处编辑母版标题样式</a:t>
            </a:r>
            <a:endParaRPr lang="en-US"/>
          </a:p>
        </p:txBody>
      </p:sp>
      <p:sp>
        <p:nvSpPr>
          <p:cNvPr id="9" name="灯片编号占位符 15"/>
          <p:cNvSpPr>
            <a:spLocks noGrp="1"/>
          </p:cNvSpPr>
          <p:nvPr>
            <p:ph type="sldNum" sz="quarter" idx="12"/>
          </p:nvPr>
        </p:nvSpPr>
        <p:spPr/>
        <p:txBody>
          <a:bodyPr/>
          <a:lstStyle>
            <a:lvl1pPr>
              <a:defRPr/>
            </a:lvl1pPr>
          </a:lstStyle>
          <a:p>
            <a:fld id="{094526A0-9C1B-454B-881B-7844A09F5FBF}" type="slidenum">
              <a:rPr lang="en-US" altLang="zh-CN"/>
              <a:pPr/>
              <a:t>‹#›</a:t>
            </a:fld>
            <a:endParaRPr lang="en-US" altLang="zh-CN"/>
          </a:p>
        </p:txBody>
      </p:sp>
    </p:spTree>
    <p:extLst>
      <p:ext uri="{BB962C8B-B14F-4D97-AF65-F5344CB8AC3E}">
        <p14:creationId xmlns:p14="http://schemas.microsoft.com/office/powerpoint/2010/main" val="177540013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0" name="标题 19"/>
          <p:cNvSpPr>
            <a:spLocks noGrp="1"/>
          </p:cNvSpPr>
          <p:nvPr>
            <p:ph type="title"/>
          </p:nvPr>
        </p:nvSpPr>
        <p:spPr>
          <a:xfrm>
            <a:off x="301752" y="457200"/>
            <a:ext cx="8686800" cy="841248"/>
          </a:xfrm>
        </p:spPr>
        <p:txBody>
          <a:bodyPr/>
          <a:lstStyle/>
          <a:p>
            <a:r>
              <a:rPr lang="zh-CN" altLang="en-US" smtClean="0"/>
              <a:t>单击此处编辑母版标题样式</a:t>
            </a:r>
            <a:endParaRPr lang="en-US"/>
          </a:p>
        </p:txBody>
      </p:sp>
      <p:sp>
        <p:nvSpPr>
          <p:cNvPr id="14" name="内容占位符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3" name="内容占位符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7" name="灯片编号占位符 4"/>
          <p:cNvSpPr>
            <a:spLocks noGrp="1"/>
          </p:cNvSpPr>
          <p:nvPr>
            <p:ph type="sldNum" sz="quarter" idx="12"/>
          </p:nvPr>
        </p:nvSpPr>
        <p:spPr/>
        <p:txBody>
          <a:bodyPr/>
          <a:lstStyle>
            <a:lvl1pPr>
              <a:defRPr/>
            </a:lvl1pPr>
          </a:lstStyle>
          <a:p>
            <a:fld id="{1851AE6A-5B25-084E-A47C-3B868400E9D8}" type="slidenum">
              <a:rPr lang="en-US" altLang="zh-CN"/>
              <a:pPr/>
              <a:t>‹#›</a:t>
            </a:fld>
            <a:endParaRPr lang="en-US" altLang="zh-CN"/>
          </a:p>
        </p:txBody>
      </p:sp>
    </p:spTree>
    <p:extLst>
      <p:ext uri="{BB962C8B-B14F-4D97-AF65-F5344CB8AC3E}">
        <p14:creationId xmlns:p14="http://schemas.microsoft.com/office/powerpoint/2010/main" val="213080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7" name="直接连接符 12"/>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Tahoma" pitchFamily="34" charset="0"/>
              <a:ea typeface="宋体" pitchFamily="2" charset="-122"/>
            </a:endParaRPr>
          </a:p>
        </p:txBody>
      </p:sp>
      <p:sp>
        <p:nvSpPr>
          <p:cNvPr id="29" name="标题 28"/>
          <p:cNvSpPr>
            <a:spLocks noGrp="1"/>
          </p:cNvSpPr>
          <p:nvPr>
            <p:ph type="title"/>
          </p:nvPr>
        </p:nvSpPr>
        <p:spPr>
          <a:xfrm>
            <a:off x="304800" y="5410200"/>
            <a:ext cx="8610600" cy="882650"/>
          </a:xfrm>
        </p:spPr>
        <p:txBody>
          <a:bodyPr/>
          <a:lstStyle>
            <a:lvl1pPr>
              <a:defRPr/>
            </a:lvl1pPr>
          </a:lstStyle>
          <a:p>
            <a:r>
              <a:rPr lang="zh-CN" altLang="en-US" smtClean="0"/>
              <a:t>单击此处编辑母版标题样式</a:t>
            </a:r>
            <a:endParaRPr lang="en-US"/>
          </a:p>
        </p:txBody>
      </p:sp>
      <p:sp>
        <p:nvSpPr>
          <p:cNvPr id="13" name="文本占位符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25" name="文本占位符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zh-CN" altLang="en-US" smtClean="0"/>
              <a:t>单击此处编辑母版文本样式</a:t>
            </a:r>
          </a:p>
        </p:txBody>
      </p:sp>
      <p:sp>
        <p:nvSpPr>
          <p:cNvPr id="4" name="内容占位符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28" name="内容占位符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10" name="灯片编号占位符 6"/>
          <p:cNvSpPr>
            <a:spLocks noGrp="1"/>
          </p:cNvSpPr>
          <p:nvPr>
            <p:ph type="sldNum" sz="quarter" idx="12"/>
          </p:nvPr>
        </p:nvSpPr>
        <p:spPr>
          <a:xfrm>
            <a:off x="8229600" y="6477000"/>
            <a:ext cx="762000" cy="247650"/>
          </a:xfrm>
        </p:spPr>
        <p:txBody>
          <a:bodyPr/>
          <a:lstStyle>
            <a:lvl1pPr>
              <a:defRPr/>
            </a:lvl1pPr>
          </a:lstStyle>
          <a:p>
            <a:fld id="{C909E013-E458-E840-BD4C-9A87D64C6471}" type="slidenum">
              <a:rPr lang="en-US" altLang="zh-CN"/>
              <a:pPr/>
              <a:t>‹#›</a:t>
            </a:fld>
            <a:endParaRPr lang="en-US" altLang="zh-CN"/>
          </a:p>
        </p:txBody>
      </p:sp>
    </p:spTree>
    <p:extLst>
      <p:ext uri="{BB962C8B-B14F-4D97-AF65-F5344CB8AC3E}">
        <p14:creationId xmlns:p14="http://schemas.microsoft.com/office/powerpoint/2010/main" val="2012227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0" name="标题 29"/>
          <p:cNvSpPr>
            <a:spLocks noGrp="1"/>
          </p:cNvSpPr>
          <p:nvPr>
            <p:ph type="title"/>
          </p:nvPr>
        </p:nvSpPr>
        <p:spPr>
          <a:xfrm>
            <a:off x="301752" y="457200"/>
            <a:ext cx="8686800" cy="841248"/>
          </a:xfrm>
        </p:spPr>
        <p:txBody>
          <a:bodyPr/>
          <a:lstStyle/>
          <a:p>
            <a:r>
              <a:rPr lang="zh-CN" altLang="en-US" smtClean="0"/>
              <a:t>单击此处编辑母版标题样式</a:t>
            </a:r>
            <a:endParaRPr lang="en-US"/>
          </a:p>
        </p:txBody>
      </p:sp>
      <p:sp>
        <p:nvSpPr>
          <p:cNvPr id="5" name="灯片编号占位符 4"/>
          <p:cNvSpPr>
            <a:spLocks noGrp="1"/>
          </p:cNvSpPr>
          <p:nvPr>
            <p:ph type="sldNum" sz="quarter" idx="12"/>
          </p:nvPr>
        </p:nvSpPr>
        <p:spPr/>
        <p:txBody>
          <a:bodyPr/>
          <a:lstStyle>
            <a:lvl1pPr>
              <a:defRPr/>
            </a:lvl1pPr>
          </a:lstStyle>
          <a:p>
            <a:fld id="{5EC749F5-C694-0644-9F20-AC9E44C1B0BD}" type="slidenum">
              <a:rPr lang="en-US" altLang="zh-CN"/>
              <a:pPr/>
              <a:t>‹#›</a:t>
            </a:fld>
            <a:endParaRPr lang="en-US" altLang="zh-CN"/>
          </a:p>
        </p:txBody>
      </p:sp>
    </p:spTree>
    <p:extLst>
      <p:ext uri="{BB962C8B-B14F-4D97-AF65-F5344CB8AC3E}">
        <p14:creationId xmlns:p14="http://schemas.microsoft.com/office/powerpoint/2010/main" val="104055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4" name="灯片编号占位符 6"/>
          <p:cNvSpPr>
            <a:spLocks noGrp="1"/>
          </p:cNvSpPr>
          <p:nvPr>
            <p:ph type="sldNum" sz="quarter" idx="12"/>
          </p:nvPr>
        </p:nvSpPr>
        <p:spPr/>
        <p:txBody>
          <a:bodyPr/>
          <a:lstStyle>
            <a:lvl1pPr>
              <a:defRPr/>
            </a:lvl1pPr>
          </a:lstStyle>
          <a:p>
            <a:fld id="{3F3B0DC2-BFAD-DB4A-888B-EDF5A84237FF}" type="slidenum">
              <a:rPr lang="en-US" altLang="zh-CN"/>
              <a:pPr/>
              <a:t>‹#›</a:t>
            </a:fld>
            <a:endParaRPr lang="en-US" altLang="zh-CN"/>
          </a:p>
        </p:txBody>
      </p:sp>
    </p:spTree>
    <p:extLst>
      <p:ext uri="{BB962C8B-B14F-4D97-AF65-F5344CB8AC3E}">
        <p14:creationId xmlns:p14="http://schemas.microsoft.com/office/powerpoint/2010/main" val="928497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直接连接符 12"/>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Tahoma" pitchFamily="34" charset="0"/>
              <a:ea typeface="宋体" pitchFamily="2" charset="-122"/>
            </a:endParaRPr>
          </a:p>
        </p:txBody>
      </p:sp>
      <p:sp>
        <p:nvSpPr>
          <p:cNvPr id="12" name="标题 11"/>
          <p:cNvSpPr>
            <a:spLocks noGrp="1"/>
          </p:cNvSpPr>
          <p:nvPr>
            <p:ph type="title"/>
          </p:nvPr>
        </p:nvSpPr>
        <p:spPr>
          <a:xfrm>
            <a:off x="457200" y="5486400"/>
            <a:ext cx="8458200" cy="520700"/>
          </a:xfrm>
        </p:spPr>
        <p:txBody>
          <a:bodyPr/>
          <a:lstStyle>
            <a:lvl1pPr algn="l">
              <a:buNone/>
              <a:defRPr sz="2000" b="1"/>
            </a:lvl1pPr>
          </a:lstStyle>
          <a:p>
            <a:r>
              <a:rPr lang="zh-CN" altLang="en-US" smtClean="0"/>
              <a:t>单击此处编辑母版标题样式</a:t>
            </a:r>
            <a:endParaRPr lang="en-US"/>
          </a:p>
        </p:txBody>
      </p:sp>
      <p:sp>
        <p:nvSpPr>
          <p:cNvPr id="26" name="文本占位符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p>
        </p:txBody>
      </p:sp>
      <p:sp>
        <p:nvSpPr>
          <p:cNvPr id="14" name="内容占位符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8" name="灯片编号占位符 6"/>
          <p:cNvSpPr>
            <a:spLocks noGrp="1"/>
          </p:cNvSpPr>
          <p:nvPr>
            <p:ph type="sldNum" sz="quarter" idx="12"/>
          </p:nvPr>
        </p:nvSpPr>
        <p:spPr/>
        <p:txBody>
          <a:bodyPr/>
          <a:lstStyle>
            <a:lvl1pPr>
              <a:defRPr/>
            </a:lvl1pPr>
          </a:lstStyle>
          <a:p>
            <a:fld id="{6D93D8F0-7468-6040-AE94-7ABD0E02E475}" type="slidenum">
              <a:rPr lang="en-US" altLang="zh-CN"/>
              <a:pPr/>
              <a:t>‹#›</a:t>
            </a:fld>
            <a:endParaRPr lang="en-US" altLang="zh-CN"/>
          </a:p>
        </p:txBody>
      </p:sp>
    </p:spTree>
    <p:extLst>
      <p:ext uri="{BB962C8B-B14F-4D97-AF65-F5344CB8AC3E}">
        <p14:creationId xmlns:p14="http://schemas.microsoft.com/office/powerpoint/2010/main" val="1642748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3" name="图片占位符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zh-CN" altLang="en-US" noProof="0" smtClean="0"/>
              <a:t>将图片拖动到占位符，或单击添加图标</a:t>
            </a:r>
            <a:endParaRPr lang="en-US" noProof="0" dirty="0"/>
          </a:p>
        </p:txBody>
      </p:sp>
      <p:sp>
        <p:nvSpPr>
          <p:cNvPr id="17" name="标题 16"/>
          <p:cNvSpPr>
            <a:spLocks noGrp="1"/>
          </p:cNvSpPr>
          <p:nvPr>
            <p:ph type="title"/>
          </p:nvPr>
        </p:nvSpPr>
        <p:spPr>
          <a:xfrm>
            <a:off x="381000" y="4993760"/>
            <a:ext cx="5867400" cy="522288"/>
          </a:xfrm>
        </p:spPr>
        <p:txBody>
          <a:bodyPr/>
          <a:lstStyle>
            <a:lvl1pPr algn="l">
              <a:buNone/>
              <a:defRPr sz="2000" b="1"/>
            </a:lvl1pPr>
          </a:lstStyle>
          <a:p>
            <a:r>
              <a:rPr lang="zh-CN" altLang="en-US" smtClean="0"/>
              <a:t>单击此处编辑母版标题样式</a:t>
            </a:r>
            <a:endParaRPr lang="en-US"/>
          </a:p>
        </p:txBody>
      </p:sp>
      <p:sp>
        <p:nvSpPr>
          <p:cNvPr id="26" name="文本占位符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zh-CN" altLang="en-US" smtClean="0"/>
              <a:t>单击此处编辑母版文本样式</a:t>
            </a:r>
          </a:p>
        </p:txBody>
      </p:sp>
      <p:sp>
        <p:nvSpPr>
          <p:cNvPr id="7" name="灯片编号占位符 30"/>
          <p:cNvSpPr>
            <a:spLocks noGrp="1"/>
          </p:cNvSpPr>
          <p:nvPr>
            <p:ph type="sldNum" sz="quarter" idx="12"/>
          </p:nvPr>
        </p:nvSpPr>
        <p:spPr/>
        <p:txBody>
          <a:bodyPr/>
          <a:lstStyle>
            <a:lvl1pPr>
              <a:defRPr/>
            </a:lvl1pPr>
          </a:lstStyle>
          <a:p>
            <a:fld id="{6E0880FB-1B34-5943-AF20-CCDF999B5704}" type="slidenum">
              <a:rPr lang="en-US" altLang="zh-CN"/>
              <a:pPr/>
              <a:t>‹#›</a:t>
            </a:fld>
            <a:endParaRPr lang="en-US" altLang="zh-CN"/>
          </a:p>
        </p:txBody>
      </p:sp>
    </p:spTree>
    <p:extLst>
      <p:ext uri="{BB962C8B-B14F-4D97-AF65-F5344CB8AC3E}">
        <p14:creationId xmlns:p14="http://schemas.microsoft.com/office/powerpoint/2010/main" val="16293157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直接连接符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Tahoma" pitchFamily="34" charset="0"/>
              <a:ea typeface="宋体" pitchFamily="2" charset="-122"/>
            </a:endParaRPr>
          </a:p>
        </p:txBody>
      </p:sp>
      <p:sp>
        <p:nvSpPr>
          <p:cNvPr id="1029" name="文本占位符 7"/>
          <p:cNvSpPr>
            <a:spLocks noGrp="1"/>
          </p:cNvSpPr>
          <p:nvPr>
            <p:ph type="body" idx="1"/>
          </p:nvPr>
        </p:nvSpPr>
        <p:spPr bwMode="auto">
          <a:xfrm>
            <a:off x="304800" y="1554163"/>
            <a:ext cx="86868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5" name="灯片编号占位符 4"/>
          <p:cNvSpPr>
            <a:spLocks noGrp="1"/>
          </p:cNvSpPr>
          <p:nvPr>
            <p:ph type="sldNum" sz="quarter" idx="4"/>
          </p:nvPr>
        </p:nvSpPr>
        <p:spPr>
          <a:xfrm>
            <a:off x="8229600" y="6477000"/>
            <a:ext cx="762000" cy="244475"/>
          </a:xfrm>
          <a:prstGeom prst="rect">
            <a:avLst/>
          </a:prstGeom>
        </p:spPr>
        <p:txBody>
          <a:bodyPr vert="horz" wrap="square" lIns="91440" tIns="45720" rIns="91440" bIns="45720" numCol="1" anchor="t" anchorCtr="0" compatLnSpc="1">
            <a:prstTxWarp prst="textNoShape">
              <a:avLst/>
            </a:prstTxWarp>
          </a:bodyPr>
          <a:lstStyle>
            <a:lvl1pPr algn="r">
              <a:defRPr sz="1200">
                <a:solidFill>
                  <a:srgbClr val="D38E27"/>
                </a:solidFill>
              </a:defRPr>
            </a:lvl1pPr>
          </a:lstStyle>
          <a:p>
            <a:fld id="{093704FB-EB35-A941-A659-A3E9588AEFC7}" type="slidenum">
              <a:rPr lang="en-US" altLang="zh-CN"/>
              <a:pPr/>
              <a:t>‹#›</a:t>
            </a:fld>
            <a:endParaRPr lang="en-US" altLang="zh-CN"/>
          </a:p>
        </p:txBody>
      </p:sp>
      <p:sp>
        <p:nvSpPr>
          <p:cNvPr id="10" name="标题占位符 9"/>
          <p:cNvSpPr>
            <a:spLocks noGrp="1"/>
          </p:cNvSpPr>
          <p:nvPr>
            <p:ph type="title"/>
          </p:nvPr>
        </p:nvSpPr>
        <p:spPr>
          <a:xfrm>
            <a:off x="304800" y="457200"/>
            <a:ext cx="8686800" cy="838200"/>
          </a:xfrm>
          <a:prstGeom prst="rect">
            <a:avLst/>
          </a:prstGeom>
        </p:spPr>
        <p:txBody>
          <a:bodyPr vert="horz" wrap="square" lIns="91440" tIns="45720" rIns="91440" bIns="45720" numCol="1" anchor="ctr" anchorCtr="0" compatLnSpc="1">
            <a:prstTxWarp prst="textNoShape">
              <a:avLst/>
            </a:prstTxWarp>
            <a:normAutofit/>
          </a:bodyPr>
          <a:lstStyle/>
          <a:p>
            <a:pPr lvl="0"/>
            <a:r>
              <a:rPr lang="zh-CN" altLang="en-US"/>
              <a:t>单击此处编辑母版标题样式</a:t>
            </a:r>
            <a:endParaRPr lang="en-US" altLang="zh-CN"/>
          </a:p>
        </p:txBody>
      </p:sp>
      <p:sp>
        <p:nvSpPr>
          <p:cNvPr id="9" name="直接连接符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Tahoma" pitchFamily="34" charset="0"/>
              <a:ea typeface="宋体" pitchFamily="2" charset="-122"/>
            </a:endParaRPr>
          </a:p>
        </p:txBody>
      </p:sp>
      <p:sp>
        <p:nvSpPr>
          <p:cNvPr id="12" name="直接连接符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a:defRPr/>
            </a:pPr>
            <a:endParaRPr lang="en-US">
              <a:latin typeface="Tahoma" pitchFamily="34" charset="0"/>
              <a:ea typeface="宋体" pitchFamily="2" charset="-122"/>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794" r:id="rId4"/>
    <p:sldLayoutId id="2147483800" r:id="rId5"/>
    <p:sldLayoutId id="2147483795" r:id="rId6"/>
    <p:sldLayoutId id="2147483801" r:id="rId7"/>
    <p:sldLayoutId id="2147483802" r:id="rId8"/>
    <p:sldLayoutId id="2147483803" r:id="rId9"/>
    <p:sldLayoutId id="2147483796" r:id="rId10"/>
    <p:sldLayoutId id="2147483804" r:id="rId11"/>
  </p:sldLayoutIdLst>
  <p:hf hdr="0"/>
  <p:txStyles>
    <p:titleStyle>
      <a:lvl1pPr algn="l" rtl="0" eaLnBrk="1" fontAlgn="base" hangingPunct="1">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eaLnBrk="1" fontAlgn="base" hangingPunct="1">
        <a:spcBef>
          <a:spcPct val="0"/>
        </a:spcBef>
        <a:spcAft>
          <a:spcPct val="0"/>
        </a:spcAft>
        <a:defRPr sz="3600">
          <a:solidFill>
            <a:schemeClr val="tx2"/>
          </a:solidFill>
          <a:latin typeface="Franklin Gothic Medium" pitchFamily="34" charset="0"/>
          <a:ea typeface="隶书" pitchFamily="49" charset="-122"/>
        </a:defRPr>
      </a:lvl2pPr>
      <a:lvl3pPr algn="l" rtl="0" eaLnBrk="1" fontAlgn="base" hangingPunct="1">
        <a:spcBef>
          <a:spcPct val="0"/>
        </a:spcBef>
        <a:spcAft>
          <a:spcPct val="0"/>
        </a:spcAft>
        <a:defRPr sz="3600">
          <a:solidFill>
            <a:schemeClr val="tx2"/>
          </a:solidFill>
          <a:latin typeface="Franklin Gothic Medium" pitchFamily="34" charset="0"/>
          <a:ea typeface="隶书" pitchFamily="49" charset="-122"/>
        </a:defRPr>
      </a:lvl3pPr>
      <a:lvl4pPr algn="l" rtl="0" eaLnBrk="1" fontAlgn="base" hangingPunct="1">
        <a:spcBef>
          <a:spcPct val="0"/>
        </a:spcBef>
        <a:spcAft>
          <a:spcPct val="0"/>
        </a:spcAft>
        <a:defRPr sz="3600">
          <a:solidFill>
            <a:schemeClr val="tx2"/>
          </a:solidFill>
          <a:latin typeface="Franklin Gothic Medium" pitchFamily="34" charset="0"/>
          <a:ea typeface="隶书" pitchFamily="49" charset="-122"/>
        </a:defRPr>
      </a:lvl4pPr>
      <a:lvl5pPr algn="l" rtl="0" eaLnBrk="1" fontAlgn="base" hangingPunct="1">
        <a:spcBef>
          <a:spcPct val="0"/>
        </a:spcBef>
        <a:spcAft>
          <a:spcPct val="0"/>
        </a:spcAft>
        <a:defRPr sz="3600">
          <a:solidFill>
            <a:schemeClr val="tx2"/>
          </a:solidFill>
          <a:latin typeface="Franklin Gothic Medium" pitchFamily="34" charset="0"/>
          <a:ea typeface="隶书" pitchFamily="49" charset="-122"/>
        </a:defRPr>
      </a:lvl5pPr>
      <a:lvl6pPr marL="457200" algn="l" rtl="0" eaLnBrk="1" fontAlgn="base" hangingPunct="1">
        <a:spcBef>
          <a:spcPct val="0"/>
        </a:spcBef>
        <a:spcAft>
          <a:spcPct val="0"/>
        </a:spcAft>
        <a:defRPr sz="3600">
          <a:solidFill>
            <a:schemeClr val="tx2"/>
          </a:solidFill>
          <a:latin typeface="Franklin Gothic Medium" pitchFamily="34" charset="0"/>
          <a:ea typeface="隶书" pitchFamily="49" charset="-122"/>
        </a:defRPr>
      </a:lvl6pPr>
      <a:lvl7pPr marL="914400" algn="l" rtl="0" eaLnBrk="1" fontAlgn="base" hangingPunct="1">
        <a:spcBef>
          <a:spcPct val="0"/>
        </a:spcBef>
        <a:spcAft>
          <a:spcPct val="0"/>
        </a:spcAft>
        <a:defRPr sz="3600">
          <a:solidFill>
            <a:schemeClr val="tx2"/>
          </a:solidFill>
          <a:latin typeface="Franklin Gothic Medium" pitchFamily="34" charset="0"/>
          <a:ea typeface="隶书" pitchFamily="49" charset="-122"/>
        </a:defRPr>
      </a:lvl7pPr>
      <a:lvl8pPr marL="1371600" algn="l" rtl="0" eaLnBrk="1" fontAlgn="base" hangingPunct="1">
        <a:spcBef>
          <a:spcPct val="0"/>
        </a:spcBef>
        <a:spcAft>
          <a:spcPct val="0"/>
        </a:spcAft>
        <a:defRPr sz="3600">
          <a:solidFill>
            <a:schemeClr val="tx2"/>
          </a:solidFill>
          <a:latin typeface="Franklin Gothic Medium" pitchFamily="34" charset="0"/>
          <a:ea typeface="隶书" pitchFamily="49" charset="-122"/>
        </a:defRPr>
      </a:lvl8pPr>
      <a:lvl9pPr marL="1828800" algn="l" rtl="0" eaLnBrk="1" fontAlgn="base" hangingPunct="1">
        <a:spcBef>
          <a:spcPct val="0"/>
        </a:spcBef>
        <a:spcAft>
          <a:spcPct val="0"/>
        </a:spcAft>
        <a:defRPr sz="3600">
          <a:solidFill>
            <a:schemeClr val="tx2"/>
          </a:solidFill>
          <a:latin typeface="Franklin Gothic Medium" pitchFamily="34" charset="0"/>
          <a:ea typeface="隶书" pitchFamily="49" charset="-122"/>
        </a:defRPr>
      </a:lvl9pPr>
    </p:titleStyle>
    <p:bodyStyle>
      <a:lvl1pPr marL="342900" indent="-342900" algn="l" rtl="0" eaLnBrk="1" fontAlgn="base" hangingPunct="1">
        <a:spcBef>
          <a:spcPct val="20000"/>
        </a:spcBef>
        <a:spcAft>
          <a:spcPct val="0"/>
        </a:spcAft>
        <a:buClr>
          <a:schemeClr val="accent1"/>
        </a:buClr>
        <a:buSzPct val="70000"/>
        <a:buFont typeface="Wingdings 2" charset="2"/>
        <a:buChar char=""/>
        <a:defRPr sz="3200" kern="12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SzPct val="70000"/>
        <a:buFont typeface="Wingdings 2" charset="2"/>
        <a:buChar char=""/>
        <a:defRPr sz="2800" kern="1200">
          <a:solidFill>
            <a:schemeClr val="tx2"/>
          </a:solidFill>
          <a:latin typeface="+mn-lt"/>
          <a:ea typeface="+mn-ea"/>
          <a:cs typeface="+mn-cs"/>
        </a:defRPr>
      </a:lvl2pPr>
      <a:lvl3pPr marL="1143000" indent="-228600" algn="l" rtl="0" eaLnBrk="1" fontAlgn="base" hangingPunct="1">
        <a:spcBef>
          <a:spcPct val="20000"/>
        </a:spcBef>
        <a:spcAft>
          <a:spcPct val="0"/>
        </a:spcAft>
        <a:buClr>
          <a:schemeClr val="accent1"/>
        </a:buClr>
        <a:buSzPct val="70000"/>
        <a:buFont typeface="Wingdings 2" charset="2"/>
        <a:buChar char=""/>
        <a:defRPr sz="2400" kern="1200">
          <a:solidFill>
            <a:schemeClr val="tx2"/>
          </a:solidFill>
          <a:latin typeface="+mn-lt"/>
          <a:ea typeface="+mn-ea"/>
          <a:cs typeface="+mn-cs"/>
        </a:defRPr>
      </a:lvl3pPr>
      <a:lvl4pPr marL="1600200" indent="-228600" algn="l" rtl="0" eaLnBrk="1" fontAlgn="base" hangingPunct="1">
        <a:spcBef>
          <a:spcPct val="20000"/>
        </a:spcBef>
        <a:spcAft>
          <a:spcPct val="0"/>
        </a:spcAft>
        <a:buClr>
          <a:schemeClr val="accent1"/>
        </a:buClr>
        <a:buSzPct val="70000"/>
        <a:buFont typeface="Wingdings 2" charset="2"/>
        <a:buChar char=""/>
        <a:defRPr sz="2000" kern="1200">
          <a:solidFill>
            <a:schemeClr val="tx2"/>
          </a:solidFill>
          <a:latin typeface="+mn-lt"/>
          <a:ea typeface="+mn-ea"/>
          <a:cs typeface="+mn-cs"/>
        </a:defRPr>
      </a:lvl4pPr>
      <a:lvl5pPr marL="2057400" indent="-228600" algn="l" rtl="0" eaLnBrk="1" fontAlgn="base" hangingPunct="1">
        <a:spcBef>
          <a:spcPct val="20000"/>
        </a:spcBef>
        <a:spcAft>
          <a:spcPct val="0"/>
        </a:spcAft>
        <a:buClr>
          <a:schemeClr val="accent1"/>
        </a:buClr>
        <a:buSzPct val="60000"/>
        <a:buFont typeface="Wingdings 2" charset="2"/>
        <a:buChar char=""/>
        <a:defRPr sz="20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4" name="Rectangle 2054"/>
          <p:cNvSpPr>
            <a:spLocks noGrp="1" noChangeArrowheads="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16F7547F-30AD-EC4E-B263-51DF00A5C948}" type="slidenum">
              <a:rPr lang="en-US" altLang="zh-CN">
                <a:solidFill>
                  <a:srgbClr val="D38E27"/>
                </a:solidFill>
              </a:rPr>
              <a:pPr eaLnBrk="1" hangingPunct="1"/>
              <a:t>1</a:t>
            </a:fld>
            <a:endParaRPr lang="en-US" altLang="zh-CN">
              <a:solidFill>
                <a:srgbClr val="D38E27"/>
              </a:solidFill>
            </a:endParaRPr>
          </a:p>
        </p:txBody>
      </p:sp>
      <p:sp>
        <p:nvSpPr>
          <p:cNvPr id="3" name="文本框 2"/>
          <p:cNvSpPr txBox="1"/>
          <p:nvPr/>
        </p:nvSpPr>
        <p:spPr>
          <a:xfrm>
            <a:off x="3347864" y="1556792"/>
            <a:ext cx="1871025" cy="923330"/>
          </a:xfrm>
          <a:prstGeom prst="rect">
            <a:avLst/>
          </a:prstGeom>
          <a:noFill/>
        </p:spPr>
        <p:txBody>
          <a:bodyPr wrap="none" rtlCol="0">
            <a:spAutoFit/>
          </a:bodyPr>
          <a:lstStyle/>
          <a:p>
            <a:r>
              <a:rPr kumimoji="1" lang="en-US" altLang="zh-CN" sz="5400" dirty="0" smtClean="0"/>
              <a:t>Lab 3</a:t>
            </a:r>
            <a:endParaRPr kumimoji="1" lang="zh-CN" altLang="en-US" sz="5400" dirty="0"/>
          </a:p>
        </p:txBody>
      </p:sp>
      <p:sp>
        <p:nvSpPr>
          <p:cNvPr id="5" name="文本框 4"/>
          <p:cNvSpPr txBox="1"/>
          <p:nvPr/>
        </p:nvSpPr>
        <p:spPr>
          <a:xfrm>
            <a:off x="3491880" y="3645024"/>
            <a:ext cx="1869423" cy="646331"/>
          </a:xfrm>
          <a:prstGeom prst="rect">
            <a:avLst/>
          </a:prstGeom>
          <a:noFill/>
        </p:spPr>
        <p:txBody>
          <a:bodyPr wrap="none" rtlCol="0">
            <a:spAutoFit/>
          </a:bodyPr>
          <a:lstStyle/>
          <a:p>
            <a:r>
              <a:rPr kumimoji="1" lang="en-US" altLang="zh-CN" dirty="0" err="1" smtClean="0"/>
              <a:t>Dongping</a:t>
            </a:r>
            <a:r>
              <a:rPr kumimoji="1" lang="en-US" altLang="zh-CN" dirty="0" smtClean="0"/>
              <a:t> Zhang</a:t>
            </a:r>
          </a:p>
          <a:p>
            <a:r>
              <a:rPr kumimoji="1" lang="en-US" altLang="zh-CN" dirty="0" smtClean="0"/>
              <a:t>2018.3.21</a:t>
            </a:r>
            <a:endParaRPr kumimoji="1" lang="zh-CN" altLang="en-US" dirty="0"/>
          </a:p>
        </p:txBody>
      </p:sp>
    </p:spTree>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理论课回顾</a:t>
            </a:r>
          </a:p>
        </p:txBody>
      </p:sp>
      <p:sp>
        <p:nvSpPr>
          <p:cNvPr id="3" name="内容占位符 2"/>
          <p:cNvSpPr>
            <a:spLocks noGrp="1"/>
          </p:cNvSpPr>
          <p:nvPr>
            <p:ph idx="1"/>
          </p:nvPr>
        </p:nvSpPr>
        <p:spPr/>
        <p:txBody>
          <a:bodyPr/>
          <a:lstStyle/>
          <a:p>
            <a:r>
              <a:rPr kumimoji="1" lang="en-US" altLang="zh-CN" dirty="0" err="1"/>
              <a:t>Time_example_slow.c</a:t>
            </a:r>
            <a:r>
              <a:rPr kumimoji="1" lang="en-US" altLang="zh-CN" dirty="0"/>
              <a:t>    </a:t>
            </a:r>
            <a:r>
              <a:rPr kumimoji="1" lang="en-US" altLang="zh-CN" dirty="0" err="1"/>
              <a:t>time_example_fast.c</a:t>
            </a:r>
            <a:endParaRPr kumimoji="1" lang="zh-CN" altLang="en-US" dirty="0"/>
          </a:p>
        </p:txBody>
      </p:sp>
      <p:sp>
        <p:nvSpPr>
          <p:cNvPr id="6" name="幻灯片编号占位符 5"/>
          <p:cNvSpPr>
            <a:spLocks noGrp="1"/>
          </p:cNvSpPr>
          <p:nvPr>
            <p:ph type="sldNum" sz="quarter" idx="12"/>
          </p:nvPr>
        </p:nvSpPr>
        <p:spPr/>
        <p:txBody>
          <a:bodyPr/>
          <a:lstStyle/>
          <a:p>
            <a:fld id="{7C71BC4D-946D-E449-8F0F-901514F4FB66}" type="slidenum">
              <a:rPr lang="en-US" altLang="zh-CN" smtClean="0"/>
              <a:pPr/>
              <a:t>10</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275045"/>
            <a:ext cx="8710790" cy="4052937"/>
          </a:xfrm>
          <a:prstGeom prst="rect">
            <a:avLst/>
          </a:prstGeom>
        </p:spPr>
      </p:pic>
    </p:spTree>
    <p:extLst>
      <p:ext uri="{BB962C8B-B14F-4D97-AF65-F5344CB8AC3E}">
        <p14:creationId xmlns:p14="http://schemas.microsoft.com/office/powerpoint/2010/main" val="53150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理论课回顾</a:t>
            </a:r>
          </a:p>
        </p:txBody>
      </p:sp>
      <p:sp>
        <p:nvSpPr>
          <p:cNvPr id="3" name="内容占位符 2"/>
          <p:cNvSpPr>
            <a:spLocks noGrp="1"/>
          </p:cNvSpPr>
          <p:nvPr>
            <p:ph idx="1"/>
          </p:nvPr>
        </p:nvSpPr>
        <p:spPr/>
        <p:txBody>
          <a:bodyPr/>
          <a:lstStyle/>
          <a:p>
            <a:r>
              <a:rPr kumimoji="1" lang="en-US" altLang="zh-CN" dirty="0" err="1" smtClean="0"/>
              <a:t>Time_example_slow.c</a:t>
            </a:r>
            <a:r>
              <a:rPr kumimoji="1" lang="en-US" altLang="zh-CN" dirty="0" smtClean="0"/>
              <a:t>    </a:t>
            </a:r>
            <a:r>
              <a:rPr kumimoji="1" lang="en-US" altLang="zh-CN" dirty="0" err="1" smtClean="0"/>
              <a:t>time_example_fast.c</a:t>
            </a:r>
            <a:endParaRPr kumimoji="1" lang="zh-CN" altLang="en-US" dirty="0"/>
          </a:p>
          <a:p>
            <a:endParaRPr kumimoji="1" lang="zh-CN" altLang="en-US" dirty="0"/>
          </a:p>
        </p:txBody>
      </p:sp>
      <p:sp>
        <p:nvSpPr>
          <p:cNvPr id="6" name="幻灯片编号占位符 5"/>
          <p:cNvSpPr>
            <a:spLocks noGrp="1"/>
          </p:cNvSpPr>
          <p:nvPr>
            <p:ph type="sldNum" sz="quarter" idx="12"/>
          </p:nvPr>
        </p:nvSpPr>
        <p:spPr/>
        <p:txBody>
          <a:bodyPr/>
          <a:lstStyle/>
          <a:p>
            <a:fld id="{7C71BC4D-946D-E449-8F0F-901514F4FB66}" type="slidenum">
              <a:rPr lang="en-US" altLang="zh-CN" smtClean="0"/>
              <a:pPr/>
              <a:t>11</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204864"/>
            <a:ext cx="7575893" cy="4378924"/>
          </a:xfrm>
          <a:prstGeom prst="rect">
            <a:avLst/>
          </a:prstGeom>
        </p:spPr>
      </p:pic>
    </p:spTree>
    <p:extLst>
      <p:ext uri="{BB962C8B-B14F-4D97-AF65-F5344CB8AC3E}">
        <p14:creationId xmlns:p14="http://schemas.microsoft.com/office/powerpoint/2010/main" val="2065806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理论课回顾</a:t>
            </a:r>
          </a:p>
        </p:txBody>
      </p:sp>
      <p:sp>
        <p:nvSpPr>
          <p:cNvPr id="3" name="内容占位符 2"/>
          <p:cNvSpPr>
            <a:spLocks noGrp="1"/>
          </p:cNvSpPr>
          <p:nvPr>
            <p:ph idx="1"/>
          </p:nvPr>
        </p:nvSpPr>
        <p:spPr/>
        <p:txBody>
          <a:bodyPr/>
          <a:lstStyle/>
          <a:p>
            <a:r>
              <a:rPr kumimoji="1" lang="en-US" altLang="zh-CN" dirty="0" err="1" smtClean="0"/>
              <a:t>wait_and_exit.c</a:t>
            </a:r>
            <a:endParaRPr kumimoji="1" lang="en-US" altLang="zh-CN" dirty="0" smtClean="0"/>
          </a:p>
        </p:txBody>
      </p:sp>
      <p:sp>
        <p:nvSpPr>
          <p:cNvPr id="6" name="幻灯片编号占位符 5"/>
          <p:cNvSpPr>
            <a:spLocks noGrp="1"/>
          </p:cNvSpPr>
          <p:nvPr>
            <p:ph type="sldNum" sz="quarter" idx="12"/>
          </p:nvPr>
        </p:nvSpPr>
        <p:spPr/>
        <p:txBody>
          <a:bodyPr/>
          <a:lstStyle/>
          <a:p>
            <a:fld id="{7C71BC4D-946D-E449-8F0F-901514F4FB66}" type="slidenum">
              <a:rPr lang="en-US" altLang="zh-CN" smtClean="0"/>
              <a:pPr/>
              <a:t>12</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191772"/>
            <a:ext cx="7648583" cy="4282053"/>
          </a:xfrm>
          <a:prstGeom prst="rect">
            <a:avLst/>
          </a:prstGeom>
        </p:spPr>
      </p:pic>
    </p:spTree>
    <p:extLst>
      <p:ext uri="{BB962C8B-B14F-4D97-AF65-F5344CB8AC3E}">
        <p14:creationId xmlns:p14="http://schemas.microsoft.com/office/powerpoint/2010/main" val="1644178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理论课回顾</a:t>
            </a:r>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468" y="1556792"/>
            <a:ext cx="8587957" cy="4827165"/>
          </a:xfrm>
        </p:spPr>
      </p:pic>
      <p:sp>
        <p:nvSpPr>
          <p:cNvPr id="6" name="幻灯片编号占位符 5"/>
          <p:cNvSpPr>
            <a:spLocks noGrp="1"/>
          </p:cNvSpPr>
          <p:nvPr>
            <p:ph type="sldNum" sz="quarter" idx="12"/>
          </p:nvPr>
        </p:nvSpPr>
        <p:spPr/>
        <p:txBody>
          <a:bodyPr/>
          <a:lstStyle/>
          <a:p>
            <a:fld id="{7C71BC4D-946D-E449-8F0F-901514F4FB66}" type="slidenum">
              <a:rPr lang="en-US" altLang="zh-CN" smtClean="0"/>
              <a:pPr/>
              <a:t>13</a:t>
            </a:fld>
            <a:endParaRPr lang="en-US" altLang="zh-CN"/>
          </a:p>
        </p:txBody>
      </p:sp>
    </p:spTree>
    <p:extLst>
      <p:ext uri="{BB962C8B-B14F-4D97-AF65-F5344CB8AC3E}">
        <p14:creationId xmlns:p14="http://schemas.microsoft.com/office/powerpoint/2010/main" val="354438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28600" y="1881188"/>
            <a:ext cx="8610600" cy="2157412"/>
          </a:xfrm>
        </p:spPr>
        <p:txBody>
          <a:bodyPr/>
          <a:lstStyle/>
          <a:p>
            <a:pPr fontAlgn="auto">
              <a:spcAft>
                <a:spcPts val="0"/>
              </a:spcAft>
              <a:defRPr/>
            </a:pPr>
            <a:r>
              <a:rPr lang="zh-CN" altLang="en-US" sz="6600" dirty="0"/>
              <a:t>作业调度</a:t>
            </a:r>
            <a:endParaRPr lang="zh-CN" altLang="en-US" sz="4000" dirty="0" smtClean="0"/>
          </a:p>
        </p:txBody>
      </p:sp>
      <p:sp>
        <p:nvSpPr>
          <p:cNvPr id="4" name="Rectangle 2054"/>
          <p:cNvSpPr>
            <a:spLocks noGrp="1" noChangeArrowheads="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16F7547F-30AD-EC4E-B263-51DF00A5C948}" type="slidenum">
              <a:rPr lang="en-US" altLang="zh-CN">
                <a:solidFill>
                  <a:srgbClr val="D38E27"/>
                </a:solidFill>
              </a:rPr>
              <a:pPr eaLnBrk="1" hangingPunct="1"/>
              <a:t>14</a:t>
            </a:fld>
            <a:endParaRPr lang="en-US" altLang="zh-CN">
              <a:solidFill>
                <a:srgbClr val="D38E27"/>
              </a:solidFill>
            </a:endParaRPr>
          </a:p>
        </p:txBody>
      </p:sp>
    </p:spTree>
    <p:extLst>
      <p:ext uri="{BB962C8B-B14F-4D97-AF65-F5344CB8AC3E}">
        <p14:creationId xmlns:p14="http://schemas.microsoft.com/office/powerpoint/2010/main" val="41939455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left)">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62" name="Rectangle 1026"/>
          <p:cNvSpPr>
            <a:spLocks noGrp="1" noChangeArrowheads="1"/>
          </p:cNvSpPr>
          <p:nvPr>
            <p:ph type="title"/>
          </p:nvPr>
        </p:nvSpPr>
        <p:spPr>
          <a:xfrm>
            <a:off x="457200" y="152400"/>
            <a:ext cx="8229600" cy="698500"/>
          </a:xfrm>
        </p:spPr>
        <p:txBody>
          <a:bodyPr/>
          <a:lstStyle/>
          <a:p>
            <a:pPr eaLnBrk="1" fontAlgn="auto" hangingPunct="1">
              <a:spcAft>
                <a:spcPts val="0"/>
              </a:spcAft>
              <a:defRPr/>
            </a:pPr>
            <a:r>
              <a:rPr lang="zh-CN" altLang="en-US" dirty="0" smtClean="0"/>
              <a:t>实验目的</a:t>
            </a:r>
          </a:p>
        </p:txBody>
      </p:sp>
      <p:sp>
        <p:nvSpPr>
          <p:cNvPr id="11267" name="Rectangle 1027"/>
          <p:cNvSpPr>
            <a:spLocks noGrp="1" noChangeArrowheads="1"/>
          </p:cNvSpPr>
          <p:nvPr>
            <p:ph idx="1"/>
          </p:nvPr>
        </p:nvSpPr>
        <p:spPr>
          <a:xfrm>
            <a:off x="504825" y="1201738"/>
            <a:ext cx="8229600" cy="4297362"/>
          </a:xfrm>
        </p:spPr>
        <p:txBody>
          <a:bodyPr/>
          <a:lstStyle/>
          <a:p>
            <a:pPr eaLnBrk="1" hangingPunct="1">
              <a:lnSpc>
                <a:spcPct val="90000"/>
              </a:lnSpc>
            </a:pPr>
            <a:r>
              <a:rPr lang="zh-CN" altLang="en-US" sz="4000" b="1"/>
              <a:t>理解操作系统中调度的概念和调度算法。</a:t>
            </a:r>
          </a:p>
          <a:p>
            <a:pPr eaLnBrk="1" hangingPunct="1">
              <a:lnSpc>
                <a:spcPct val="90000"/>
              </a:lnSpc>
            </a:pPr>
            <a:r>
              <a:rPr lang="zh-CN" altLang="en-US" sz="4000" b="1"/>
              <a:t>学习</a:t>
            </a:r>
            <a:r>
              <a:rPr lang="en-US" altLang="zh-CN" sz="4000" b="1"/>
              <a:t>Linux</a:t>
            </a:r>
            <a:r>
              <a:rPr lang="zh-CN" altLang="en-US" sz="4000" b="1"/>
              <a:t>下进程控制以及进程之间通信的知识。</a:t>
            </a:r>
          </a:p>
          <a:p>
            <a:pPr eaLnBrk="1" hangingPunct="1">
              <a:lnSpc>
                <a:spcPct val="90000"/>
              </a:lnSpc>
            </a:pPr>
            <a:r>
              <a:rPr lang="zh-CN" altLang="en-US" sz="4000" b="1"/>
              <a:t>理解在操作系统中作业是如何被调度的，如何协调和控制各个作业对</a:t>
            </a:r>
            <a:r>
              <a:rPr lang="en-US" altLang="zh-CN" sz="4000" b="1"/>
              <a:t>CPU</a:t>
            </a:r>
            <a:r>
              <a:rPr lang="zh-CN" altLang="en-US" sz="4000" b="1"/>
              <a:t>的使用。</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DF1F8FCA-0316-B04C-938C-C8D80A929EBC}" type="slidenum">
              <a:rPr lang="en-US" altLang="zh-CN">
                <a:solidFill>
                  <a:srgbClr val="D38E27"/>
                </a:solidFill>
              </a:rPr>
              <a:pPr eaLnBrk="1" hangingPunct="1"/>
              <a:t>15</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457200" y="152400"/>
            <a:ext cx="8229600" cy="546100"/>
          </a:xfrm>
        </p:spPr>
        <p:txBody>
          <a:bodyPr>
            <a:normAutofit fontScale="90000"/>
          </a:bodyPr>
          <a:lstStyle/>
          <a:p>
            <a:pPr eaLnBrk="1" fontAlgn="auto" hangingPunct="1">
              <a:spcAft>
                <a:spcPts val="0"/>
              </a:spcAft>
              <a:defRPr/>
            </a:pPr>
            <a:r>
              <a:rPr lang="zh-CN" altLang="en-US" b="1" smtClean="0">
                <a:latin typeface="宋体" pitchFamily="2" charset="-122"/>
              </a:rPr>
              <a:t>相关基础知识</a:t>
            </a:r>
            <a:r>
              <a:rPr lang="en-US" altLang="zh-CN" b="1" smtClean="0">
                <a:latin typeface="Times New Roman"/>
              </a:rPr>
              <a:t>——</a:t>
            </a:r>
            <a:r>
              <a:rPr lang="zh-CN" altLang="en-US" b="1" smtClean="0">
                <a:latin typeface="宋体" pitchFamily="2" charset="-122"/>
              </a:rPr>
              <a:t>程序与进程</a:t>
            </a:r>
            <a:r>
              <a:rPr lang="en-US" altLang="zh-CN" b="1" smtClean="0">
                <a:latin typeface="宋体" pitchFamily="2" charset="-122"/>
              </a:rPr>
              <a:t>1</a:t>
            </a:r>
            <a:endParaRPr lang="en-US" altLang="zh-CN" smtClean="0">
              <a:latin typeface="宋体" pitchFamily="2" charset="-122"/>
            </a:endParaRPr>
          </a:p>
        </p:txBody>
      </p:sp>
      <p:sp>
        <p:nvSpPr>
          <p:cNvPr id="12291" name="Rectangle 3"/>
          <p:cNvSpPr>
            <a:spLocks noGrp="1" noChangeArrowheads="1"/>
          </p:cNvSpPr>
          <p:nvPr>
            <p:ph idx="1"/>
          </p:nvPr>
        </p:nvSpPr>
        <p:spPr>
          <a:xfrm>
            <a:off x="190500" y="1201738"/>
            <a:ext cx="8534400" cy="4605337"/>
          </a:xfrm>
        </p:spPr>
        <p:txBody>
          <a:bodyPr/>
          <a:lstStyle/>
          <a:p>
            <a:pPr marL="609600" indent="-609600" eaLnBrk="1" hangingPunct="1"/>
            <a:r>
              <a:rPr lang="zh-CN" altLang="en-US" sz="4000" b="1"/>
              <a:t>程序：</a:t>
            </a:r>
            <a:r>
              <a:rPr lang="zh-CN" altLang="en-US" sz="4000" b="1">
                <a:solidFill>
                  <a:srgbClr val="C00000"/>
                </a:solidFill>
              </a:rPr>
              <a:t>静态</a:t>
            </a:r>
            <a:r>
              <a:rPr lang="zh-CN" altLang="en-US" sz="4000" b="1"/>
              <a:t>的</a:t>
            </a:r>
            <a:r>
              <a:rPr lang="zh-CN" altLang="en-US" sz="4000" b="1">
                <a:solidFill>
                  <a:srgbClr val="C00000"/>
                </a:solidFill>
              </a:rPr>
              <a:t>指令集合</a:t>
            </a:r>
            <a:r>
              <a:rPr lang="zh-CN" altLang="en-US" sz="4000" b="1"/>
              <a:t>，不占用系统的运行资源，可以长久保存在磁盘</a:t>
            </a:r>
          </a:p>
          <a:p>
            <a:pPr marL="609600" indent="-609600" eaLnBrk="1" hangingPunct="1"/>
            <a:r>
              <a:rPr lang="zh-CN" altLang="en-US" sz="4000" b="1"/>
              <a:t>进程：</a:t>
            </a:r>
            <a:r>
              <a:rPr lang="zh-CN" altLang="en-US" sz="4000" b="1">
                <a:solidFill>
                  <a:srgbClr val="C00000"/>
                </a:solidFill>
              </a:rPr>
              <a:t>进程实体</a:t>
            </a:r>
            <a:r>
              <a:rPr lang="zh-CN" altLang="en-US" sz="4000" b="1"/>
              <a:t>（程序、数据和进程控制块构成）的运行过程，是系统进行</a:t>
            </a:r>
            <a:r>
              <a:rPr lang="zh-CN" altLang="en-US" sz="4000" b="1">
                <a:solidFill>
                  <a:srgbClr val="C00000"/>
                </a:solidFill>
              </a:rPr>
              <a:t>资源分配和调度</a:t>
            </a:r>
            <a:r>
              <a:rPr lang="zh-CN" altLang="en-US" sz="4000" b="1"/>
              <a:t>的一个独立单位。</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A3E107EB-6F91-5A41-B530-7A8FDA47F909}" type="slidenum">
              <a:rPr lang="en-US" altLang="zh-CN">
                <a:solidFill>
                  <a:srgbClr val="D38E27"/>
                </a:solidFill>
              </a:rPr>
              <a:pPr eaLnBrk="1" hangingPunct="1"/>
              <a:t>16</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457200" y="292100"/>
            <a:ext cx="8229600" cy="698500"/>
          </a:xfrm>
        </p:spPr>
        <p:txBody>
          <a:bodyPr/>
          <a:lstStyle/>
          <a:p>
            <a:pPr eaLnBrk="1" fontAlgn="auto" hangingPunct="1">
              <a:spcAft>
                <a:spcPts val="0"/>
              </a:spcAft>
              <a:defRPr/>
            </a:pPr>
            <a:r>
              <a:rPr lang="zh-CN" altLang="en-US" b="1" smtClean="0">
                <a:latin typeface="宋体" pitchFamily="2" charset="-122"/>
              </a:rPr>
              <a:t>相关基础知识</a:t>
            </a:r>
            <a:r>
              <a:rPr lang="en-US" altLang="zh-CN" b="1" smtClean="0">
                <a:latin typeface="Times New Roman"/>
              </a:rPr>
              <a:t>——</a:t>
            </a:r>
            <a:r>
              <a:rPr lang="zh-CN" altLang="en-US" b="1" smtClean="0">
                <a:latin typeface="宋体" pitchFamily="2" charset="-122"/>
              </a:rPr>
              <a:t>程序与进程</a:t>
            </a:r>
            <a:r>
              <a:rPr lang="en-US" altLang="zh-CN" b="1" smtClean="0">
                <a:latin typeface="宋体" pitchFamily="2" charset="-122"/>
              </a:rPr>
              <a:t>2</a:t>
            </a:r>
          </a:p>
        </p:txBody>
      </p:sp>
      <p:sp>
        <p:nvSpPr>
          <p:cNvPr id="13315" name="Rectangle 3"/>
          <p:cNvSpPr>
            <a:spLocks noGrp="1" noChangeArrowheads="1"/>
          </p:cNvSpPr>
          <p:nvPr>
            <p:ph idx="1"/>
          </p:nvPr>
        </p:nvSpPr>
        <p:spPr>
          <a:xfrm>
            <a:off x="457200" y="1371600"/>
            <a:ext cx="8229600" cy="4114800"/>
          </a:xfrm>
        </p:spPr>
        <p:txBody>
          <a:bodyPr/>
          <a:lstStyle/>
          <a:p>
            <a:pPr eaLnBrk="1" hangingPunct="1"/>
            <a:r>
              <a:rPr lang="zh-CN" altLang="en-US" sz="4000" b="1"/>
              <a:t>进程执行程序，但进程与程序之间</a:t>
            </a:r>
            <a:r>
              <a:rPr lang="zh-CN" altLang="en-US" sz="4000" b="1">
                <a:solidFill>
                  <a:srgbClr val="C00000"/>
                </a:solidFill>
              </a:rPr>
              <a:t>不是一一对应</a:t>
            </a:r>
            <a:r>
              <a:rPr lang="zh-CN" altLang="en-US" sz="4000" b="1"/>
              <a:t>的。通过多次运行，同一程序可以对应多个进程</a:t>
            </a:r>
            <a:r>
              <a:rPr lang="en-US" altLang="zh-CN" sz="4000" b="1"/>
              <a:t>(</a:t>
            </a:r>
            <a:r>
              <a:rPr lang="en-US" altLang="zh-CN" sz="4000" b="1">
                <a:solidFill>
                  <a:srgbClr val="C00000"/>
                </a:solidFill>
              </a:rPr>
              <a:t>fork </a:t>
            </a:r>
            <a:r>
              <a:rPr lang="zh-CN" altLang="en-US" sz="4000" b="1">
                <a:solidFill>
                  <a:srgbClr val="C00000"/>
                </a:solidFill>
              </a:rPr>
              <a:t>父子进程</a:t>
            </a:r>
            <a:r>
              <a:rPr lang="en-US" altLang="zh-CN" sz="4000" b="1"/>
              <a:t>)</a:t>
            </a:r>
            <a:r>
              <a:rPr lang="zh-CN" altLang="en-US" sz="4000" b="1"/>
              <a:t>；通过调用关系，一个进程可以包含多个程序（</a:t>
            </a:r>
            <a:r>
              <a:rPr lang="zh-CN" altLang="en-US" sz="4000" b="1">
                <a:solidFill>
                  <a:srgbClr val="C00000"/>
                </a:solidFill>
              </a:rPr>
              <a:t>一个</a:t>
            </a:r>
            <a:r>
              <a:rPr lang="en-US" altLang="zh-CN" sz="4000" b="1">
                <a:solidFill>
                  <a:srgbClr val="C00000"/>
                </a:solidFill>
              </a:rPr>
              <a:t>DLL</a:t>
            </a:r>
            <a:r>
              <a:rPr lang="zh-CN" altLang="en-US" sz="4000" b="1">
                <a:solidFill>
                  <a:srgbClr val="C00000"/>
                </a:solidFill>
              </a:rPr>
              <a:t>文件可一被多个程序运用</a:t>
            </a:r>
            <a:r>
              <a:rPr lang="zh-CN" altLang="en-US" sz="4000" b="1"/>
              <a:t>）。</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6CA7E750-2B78-C84D-9D17-EC38C0A8DBAA}" type="slidenum">
              <a:rPr lang="en-US" altLang="zh-CN">
                <a:solidFill>
                  <a:srgbClr val="D38E27"/>
                </a:solidFill>
              </a:rPr>
              <a:pPr eaLnBrk="1" hangingPunct="1"/>
              <a:t>17</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457200" y="152400"/>
            <a:ext cx="8229600" cy="774700"/>
          </a:xfrm>
        </p:spPr>
        <p:txBody>
          <a:bodyPr/>
          <a:lstStyle/>
          <a:p>
            <a:pPr eaLnBrk="1" fontAlgn="auto" hangingPunct="1">
              <a:spcAft>
                <a:spcPts val="0"/>
              </a:spcAft>
              <a:defRPr/>
            </a:pPr>
            <a:r>
              <a:rPr lang="zh-CN" altLang="en-US" b="1" smtClean="0">
                <a:latin typeface="宋体" pitchFamily="2" charset="-122"/>
              </a:rPr>
              <a:t>相关基础知识</a:t>
            </a:r>
            <a:r>
              <a:rPr lang="en-US" altLang="zh-CN" b="1" smtClean="0">
                <a:latin typeface="Times New Roman"/>
              </a:rPr>
              <a:t>——</a:t>
            </a:r>
            <a:r>
              <a:rPr lang="zh-CN" altLang="en-US" b="1" smtClean="0"/>
              <a:t>进程与作业</a:t>
            </a:r>
            <a:endParaRPr lang="zh-CN" altLang="en-US" smtClean="0">
              <a:latin typeface="宋体" pitchFamily="2" charset="-122"/>
            </a:endParaRPr>
          </a:p>
        </p:txBody>
      </p:sp>
      <p:sp>
        <p:nvSpPr>
          <p:cNvPr id="14339" name="Rectangle 3"/>
          <p:cNvSpPr>
            <a:spLocks noGrp="1" noChangeArrowheads="1"/>
          </p:cNvSpPr>
          <p:nvPr>
            <p:ph idx="1"/>
          </p:nvPr>
        </p:nvSpPr>
        <p:spPr>
          <a:xfrm>
            <a:off x="468313" y="1066800"/>
            <a:ext cx="8229600" cy="4410075"/>
          </a:xfrm>
        </p:spPr>
        <p:txBody>
          <a:bodyPr/>
          <a:lstStyle/>
          <a:p>
            <a:pPr eaLnBrk="1" hangingPunct="1"/>
            <a:r>
              <a:rPr lang="zh-CN" altLang="en-US" sz="4000" b="1"/>
              <a:t>作业由一组统一管理和操作的进程集合构成，是用户要求计算机系统完成的一项相对独立的工作。</a:t>
            </a:r>
            <a:endParaRPr lang="en-US" altLang="zh-CN" sz="4000" b="1"/>
          </a:p>
          <a:p>
            <a:pPr eaLnBrk="1" hangingPunct="1"/>
            <a:r>
              <a:rPr lang="zh-CN" altLang="en-US" sz="4000" b="1"/>
              <a:t>作业可以是完成了编译、链接之后的一个用户程序</a:t>
            </a:r>
            <a:endParaRPr lang="en-US" altLang="zh-CN" sz="4000" b="1"/>
          </a:p>
          <a:p>
            <a:pPr eaLnBrk="1" hangingPunct="1"/>
            <a:r>
              <a:rPr lang="zh-CN" altLang="en-US" sz="4000" b="1"/>
              <a:t>作业也可以是各种命令构成的一个脚本</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A77ACA80-1455-1341-9765-3BA650D9F8C7}" type="slidenum">
              <a:rPr lang="en-US" altLang="zh-CN">
                <a:solidFill>
                  <a:srgbClr val="D38E27"/>
                </a:solidFill>
              </a:rPr>
              <a:pPr eaLnBrk="1" hangingPunct="1"/>
              <a:t>18</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457200" y="152400"/>
            <a:ext cx="8229600" cy="927100"/>
          </a:xfrm>
        </p:spPr>
        <p:txBody>
          <a:bodyPr/>
          <a:lstStyle/>
          <a:p>
            <a:pPr eaLnBrk="1" fontAlgn="auto" hangingPunct="1">
              <a:spcAft>
                <a:spcPts val="0"/>
              </a:spcAft>
              <a:defRPr/>
            </a:pPr>
            <a:r>
              <a:rPr lang="zh-CN" altLang="en-US" b="1" dirty="0" smtClean="0">
                <a:latin typeface="宋体" pitchFamily="2" charset="-122"/>
              </a:rPr>
              <a:t>相关基础知识</a:t>
            </a:r>
            <a:r>
              <a:rPr lang="en-US" altLang="zh-CN" b="1" dirty="0" smtClean="0">
                <a:latin typeface="Times New Roman"/>
              </a:rPr>
              <a:t>——</a:t>
            </a:r>
            <a:r>
              <a:rPr lang="zh-CN" altLang="en-US" b="1" dirty="0" smtClean="0">
                <a:latin typeface="Times New Roman"/>
              </a:rPr>
              <a:t>处理器调度</a:t>
            </a:r>
            <a:r>
              <a:rPr lang="en-US" altLang="zh-CN" b="1" dirty="0" smtClean="0">
                <a:latin typeface="Times New Roman"/>
              </a:rPr>
              <a:t>1</a:t>
            </a:r>
            <a:endParaRPr lang="en-US" altLang="zh-CN" dirty="0" smtClean="0">
              <a:latin typeface="Times New Roman" pitchFamily="18" charset="0"/>
            </a:endParaRPr>
          </a:p>
        </p:txBody>
      </p:sp>
      <p:sp>
        <p:nvSpPr>
          <p:cNvPr id="15363" name="Rectangle 3"/>
          <p:cNvSpPr>
            <a:spLocks noGrp="1" noChangeArrowheads="1"/>
          </p:cNvSpPr>
          <p:nvPr>
            <p:ph idx="1"/>
          </p:nvPr>
        </p:nvSpPr>
        <p:spPr>
          <a:xfrm>
            <a:off x="457200" y="1143000"/>
            <a:ext cx="8229600" cy="4114800"/>
          </a:xfrm>
        </p:spPr>
        <p:txBody>
          <a:bodyPr/>
          <a:lstStyle/>
          <a:p>
            <a:pPr marL="990600" lvl="1" indent="-533400" eaLnBrk="1" hangingPunct="1">
              <a:buFont typeface="Tahoma" charset="0"/>
              <a:buNone/>
            </a:pPr>
            <a:r>
              <a:rPr lang="zh-CN" altLang="en-US" sz="4000" b="1"/>
              <a:t>处理器调度</a:t>
            </a:r>
            <a:r>
              <a:rPr lang="en-US" altLang="zh-CN" sz="4000" b="1"/>
              <a:t>:</a:t>
            </a:r>
          </a:p>
          <a:p>
            <a:pPr marL="609600" indent="-609600" eaLnBrk="1" hangingPunct="1"/>
            <a:r>
              <a:rPr lang="zh-CN" altLang="en-US" sz="4000" b="1"/>
              <a:t>用户作业从提交给系统开始，直到运行结束退出系统为止，将经历高级调度、中级调度和低级调度</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D38B1715-B479-0348-8DDA-908D6216F935}" type="slidenum">
              <a:rPr lang="en-US" altLang="zh-CN">
                <a:solidFill>
                  <a:srgbClr val="D38E27"/>
                </a:solidFill>
              </a:rPr>
              <a:pPr eaLnBrk="1" hangingPunct="1"/>
              <a:t>19</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de-DE" altLang="zh-CN" dirty="0"/>
              <a:t>Lab </a:t>
            </a:r>
            <a:r>
              <a:rPr kumimoji="1" lang="de-DE" altLang="zh-CN" dirty="0" smtClean="0"/>
              <a:t>2</a:t>
            </a:r>
            <a:r>
              <a:rPr kumimoji="1" lang="zh-CN" altLang="en-US" dirty="0" smtClean="0"/>
              <a:t> </a:t>
            </a:r>
            <a:r>
              <a:rPr kumimoji="1" lang="en-US" altLang="zh-CN" dirty="0" smtClean="0"/>
              <a:t>report</a:t>
            </a:r>
            <a:endParaRPr kumimoji="1" lang="de-DE" altLang="zh-CN" dirty="0"/>
          </a:p>
        </p:txBody>
      </p:sp>
      <p:sp>
        <p:nvSpPr>
          <p:cNvPr id="3" name="内容占位符 2"/>
          <p:cNvSpPr>
            <a:spLocks noGrp="1"/>
          </p:cNvSpPr>
          <p:nvPr>
            <p:ph idx="1"/>
          </p:nvPr>
        </p:nvSpPr>
        <p:spPr>
          <a:xfrm>
            <a:off x="556320" y="1706563"/>
            <a:ext cx="8686800" cy="4525962"/>
          </a:xfrm>
        </p:spPr>
        <p:txBody>
          <a:bodyPr/>
          <a:lstStyle/>
          <a:p>
            <a:r>
              <a:rPr kumimoji="1" lang="zh-CN" altLang="en-US" sz="2400" dirty="0"/>
              <a:t>进程间的通信 </a:t>
            </a:r>
            <a:r>
              <a:rPr kumimoji="1" lang="zh-CN" altLang="en-US" sz="2400" dirty="0" smtClean="0"/>
              <a:t>：指进程</a:t>
            </a:r>
            <a:r>
              <a:rPr kumimoji="1" lang="zh-CN" altLang="en-US" sz="2400" dirty="0"/>
              <a:t>之间相互交换信息的</a:t>
            </a:r>
            <a:r>
              <a:rPr kumimoji="1" lang="zh-CN" altLang="en-US" sz="2400" dirty="0" smtClean="0"/>
              <a:t>过程，以实现</a:t>
            </a:r>
            <a:r>
              <a:rPr kumimoji="1" lang="zh-CN" altLang="en-US" sz="2400" dirty="0"/>
              <a:t>数据传输、共享数据、事件通知、资源共享和进程控制。通过一些相应的通信机制（包括共享存储区通信机制、消息传递通信机制和管道通信机制）来实现进程间的通信 </a:t>
            </a:r>
            <a:endParaRPr kumimoji="1" lang="en-US" altLang="zh-CN" sz="2400" dirty="0" smtClean="0"/>
          </a:p>
          <a:p>
            <a:r>
              <a:rPr lang="zh-CN" altLang="zh-CN" sz="2400" dirty="0"/>
              <a:t>进程间的连接 </a:t>
            </a:r>
            <a:r>
              <a:rPr lang="zh-CN" altLang="en-US" sz="2400" dirty="0"/>
              <a:t>：进程用</a:t>
            </a:r>
            <a:r>
              <a:rPr lang="en-US" altLang="zh-CN" sz="2400" dirty="0"/>
              <a:t>pipe</a:t>
            </a:r>
            <a:r>
              <a:rPr lang="zh-CN" altLang="en-US" sz="2400" dirty="0"/>
              <a:t>命令进行创建，用</a:t>
            </a:r>
            <a:r>
              <a:rPr lang="en-US" altLang="zh-CN" sz="2400" dirty="0"/>
              <a:t>fork</a:t>
            </a:r>
            <a:r>
              <a:rPr lang="zh-CN" altLang="en-US" sz="2400" dirty="0"/>
              <a:t>与子进程共享管道，用</a:t>
            </a:r>
            <a:r>
              <a:rPr lang="en-US" altLang="zh-CN" sz="2400" dirty="0"/>
              <a:t>read</a:t>
            </a:r>
            <a:r>
              <a:rPr lang="zh-CN" altLang="en-US" sz="2400" dirty="0"/>
              <a:t>和</a:t>
            </a:r>
            <a:r>
              <a:rPr lang="en-US" altLang="zh-CN" sz="2400" dirty="0"/>
              <a:t>write</a:t>
            </a:r>
            <a:r>
              <a:rPr lang="zh-CN" altLang="en-US" sz="2400" dirty="0"/>
              <a:t>传递</a:t>
            </a:r>
            <a:r>
              <a:rPr lang="zh-CN" altLang="en-US" sz="2400" dirty="0" smtClean="0"/>
              <a:t>数据 </a:t>
            </a:r>
            <a:endParaRPr kumimoji="1" lang="zh-CN" altLang="en-US" sz="2400" dirty="0"/>
          </a:p>
        </p:txBody>
      </p:sp>
      <p:sp>
        <p:nvSpPr>
          <p:cNvPr id="6" name="幻灯片编号占位符 5"/>
          <p:cNvSpPr>
            <a:spLocks noGrp="1"/>
          </p:cNvSpPr>
          <p:nvPr>
            <p:ph type="sldNum" sz="quarter" idx="12"/>
          </p:nvPr>
        </p:nvSpPr>
        <p:spPr/>
        <p:txBody>
          <a:bodyPr/>
          <a:lstStyle/>
          <a:p>
            <a:fld id="{7C71BC4D-946D-E449-8F0F-901514F4FB66}" type="slidenum">
              <a:rPr lang="en-US" altLang="zh-CN" smtClean="0"/>
              <a:pPr/>
              <a:t>2</a:t>
            </a:fld>
            <a:endParaRPr lang="en-US" altLang="zh-CN"/>
          </a:p>
        </p:txBody>
      </p:sp>
      <p:sp>
        <p:nvSpPr>
          <p:cNvPr id="7" name="Rectangle 2"/>
          <p:cNvSpPr>
            <a:spLocks noChangeArrowheads="1"/>
          </p:cNvSpPr>
          <p:nvPr/>
        </p:nvSpPr>
        <p:spPr bwMode="auto">
          <a:xfrm>
            <a:off x="25152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Picture 1" descr="进程间的连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581128"/>
            <a:ext cx="50419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500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457200" y="152400"/>
            <a:ext cx="8229600" cy="622300"/>
          </a:xfrm>
        </p:spPr>
        <p:txBody>
          <a:bodyPr>
            <a:normAutofit fontScale="90000"/>
          </a:bodyPr>
          <a:lstStyle/>
          <a:p>
            <a:pPr eaLnBrk="1" fontAlgn="auto" hangingPunct="1">
              <a:spcAft>
                <a:spcPts val="0"/>
              </a:spcAft>
              <a:defRPr/>
            </a:pPr>
            <a:r>
              <a:rPr lang="zh-CN" altLang="en-US" b="1" dirty="0" smtClean="0">
                <a:latin typeface="宋体" pitchFamily="2" charset="-122"/>
              </a:rPr>
              <a:t>相关基础知识</a:t>
            </a:r>
            <a:r>
              <a:rPr lang="en-US" altLang="zh-CN" b="1" dirty="0" smtClean="0">
                <a:latin typeface="Times New Roman"/>
              </a:rPr>
              <a:t>——</a:t>
            </a:r>
            <a:r>
              <a:rPr lang="zh-CN" altLang="en-US" b="1" dirty="0" smtClean="0">
                <a:latin typeface="Times New Roman"/>
              </a:rPr>
              <a:t>处理器调度</a:t>
            </a:r>
            <a:r>
              <a:rPr lang="en-US" altLang="zh-CN" b="1" dirty="0" smtClean="0">
                <a:latin typeface="宋体" pitchFamily="2" charset="-122"/>
              </a:rPr>
              <a:t>2</a:t>
            </a:r>
          </a:p>
        </p:txBody>
      </p:sp>
      <p:sp>
        <p:nvSpPr>
          <p:cNvPr id="16387" name="Rectangle 3"/>
          <p:cNvSpPr>
            <a:spLocks noGrp="1" noChangeArrowheads="1"/>
          </p:cNvSpPr>
          <p:nvPr>
            <p:ph idx="1"/>
          </p:nvPr>
        </p:nvSpPr>
        <p:spPr>
          <a:xfrm>
            <a:off x="457200" y="914400"/>
            <a:ext cx="8229600" cy="5105400"/>
          </a:xfrm>
        </p:spPr>
        <p:txBody>
          <a:bodyPr/>
          <a:lstStyle/>
          <a:p>
            <a:pPr eaLnBrk="1" hangingPunct="1"/>
            <a:r>
              <a:rPr lang="zh-CN" altLang="en-US" sz="4000" b="1">
                <a:solidFill>
                  <a:srgbClr val="C00000"/>
                </a:solidFill>
              </a:rPr>
              <a:t>高级调度</a:t>
            </a:r>
            <a:r>
              <a:rPr lang="zh-CN" altLang="en-US" sz="4000" b="1"/>
              <a:t>，又称</a:t>
            </a:r>
            <a:r>
              <a:rPr lang="zh-CN" altLang="en-US" sz="4000" b="1">
                <a:solidFill>
                  <a:srgbClr val="C00000"/>
                </a:solidFill>
              </a:rPr>
              <a:t>作业调度</a:t>
            </a:r>
            <a:r>
              <a:rPr lang="zh-CN" altLang="en-US" sz="4000" b="1"/>
              <a:t>，不涉及处理机的分配，主要任务是按一定的原则从外存上处于后备状态的作业中挑选一个（或多个）</a:t>
            </a:r>
            <a:r>
              <a:rPr lang="zh-CN" altLang="en-US" sz="4000" b="1">
                <a:solidFill>
                  <a:srgbClr val="C00000"/>
                </a:solidFill>
              </a:rPr>
              <a:t>作业调入主存</a:t>
            </a:r>
            <a:r>
              <a:rPr lang="zh-CN" altLang="en-US" sz="4000" b="1"/>
              <a:t>，为其分配内存、</a:t>
            </a:r>
            <a:r>
              <a:rPr lang="en-US" altLang="zh-CN" sz="4000" b="1"/>
              <a:t>I/O</a:t>
            </a:r>
            <a:r>
              <a:rPr lang="zh-CN" altLang="en-US" sz="4000" b="1"/>
              <a:t>设备等必要的资源，并建立相应的进程，安排在就绪队列上，以使进程获得竞争处理机的权利。</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4A5EF733-A235-9340-966D-C7F11A4C9C6A}" type="slidenum">
              <a:rPr lang="en-US" altLang="zh-CN">
                <a:solidFill>
                  <a:srgbClr val="D38E27"/>
                </a:solidFill>
              </a:rPr>
              <a:pPr eaLnBrk="1" hangingPunct="1"/>
              <a:t>20</a:t>
            </a:fld>
            <a:endParaRPr lang="en-US" altLang="zh-CN">
              <a:solidFill>
                <a:srgbClr val="D38E2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457200" y="152400"/>
            <a:ext cx="8229600" cy="698500"/>
          </a:xfrm>
        </p:spPr>
        <p:txBody>
          <a:bodyPr/>
          <a:lstStyle/>
          <a:p>
            <a:pPr eaLnBrk="1" fontAlgn="auto" hangingPunct="1">
              <a:spcAft>
                <a:spcPts val="0"/>
              </a:spcAft>
              <a:defRPr/>
            </a:pPr>
            <a:r>
              <a:rPr lang="zh-CN" altLang="en-US" b="1" dirty="0" smtClean="0">
                <a:latin typeface="宋体" pitchFamily="2" charset="-122"/>
              </a:rPr>
              <a:t>相关基础知识</a:t>
            </a:r>
            <a:r>
              <a:rPr lang="en-US" altLang="zh-CN" b="1" dirty="0" smtClean="0">
                <a:latin typeface="Times New Roman"/>
              </a:rPr>
              <a:t>——</a:t>
            </a:r>
            <a:r>
              <a:rPr lang="zh-CN" altLang="en-US" b="1" dirty="0" smtClean="0">
                <a:latin typeface="Times New Roman"/>
              </a:rPr>
              <a:t>处理器调度</a:t>
            </a:r>
            <a:r>
              <a:rPr lang="en-US" altLang="zh-CN" b="1" dirty="0" smtClean="0">
                <a:latin typeface="宋体" pitchFamily="2" charset="-122"/>
              </a:rPr>
              <a:t>3</a:t>
            </a:r>
          </a:p>
        </p:txBody>
      </p:sp>
      <p:sp>
        <p:nvSpPr>
          <p:cNvPr id="17411" name="Rectangle 3"/>
          <p:cNvSpPr>
            <a:spLocks noGrp="1" noChangeArrowheads="1"/>
          </p:cNvSpPr>
          <p:nvPr>
            <p:ph idx="1"/>
          </p:nvPr>
        </p:nvSpPr>
        <p:spPr>
          <a:xfrm>
            <a:off x="228600" y="914400"/>
            <a:ext cx="8686800" cy="4876800"/>
          </a:xfrm>
        </p:spPr>
        <p:txBody>
          <a:bodyPr/>
          <a:lstStyle/>
          <a:p>
            <a:pPr eaLnBrk="1" hangingPunct="1">
              <a:lnSpc>
                <a:spcPct val="90000"/>
              </a:lnSpc>
            </a:pPr>
            <a:r>
              <a:rPr lang="zh-CN" altLang="en-US" sz="4000" b="1">
                <a:solidFill>
                  <a:srgbClr val="C00000"/>
                </a:solidFill>
              </a:rPr>
              <a:t>中级调度</a:t>
            </a:r>
            <a:r>
              <a:rPr lang="zh-CN" altLang="en-US" sz="4000" b="1"/>
              <a:t>，又称</a:t>
            </a:r>
            <a:r>
              <a:rPr lang="zh-CN" altLang="en-US" sz="4000" b="1">
                <a:solidFill>
                  <a:srgbClr val="C00000"/>
                </a:solidFill>
              </a:rPr>
              <a:t>交换调度</a:t>
            </a:r>
            <a:r>
              <a:rPr lang="zh-CN" altLang="en-US" sz="4000" b="1"/>
              <a:t>，是为了提高内存利用率和平衡系统负载而采取的一种利用外存补充内存的措施。中级调度实际上是</a:t>
            </a:r>
            <a:r>
              <a:rPr lang="zh-CN" altLang="en-US" sz="4000" b="1">
                <a:solidFill>
                  <a:srgbClr val="C00000"/>
                </a:solidFill>
              </a:rPr>
              <a:t>存储器管理的对换功能</a:t>
            </a:r>
            <a:r>
              <a:rPr lang="zh-CN" altLang="en-US" sz="4000" b="1"/>
              <a:t>。中级调度根据内存中能够接纳的进程数来平衡系统负载，起到在一定时间内平滑和调整系统负载的作用。</a:t>
            </a:r>
            <a:endParaRPr lang="en-US" altLang="zh-CN" sz="4000" b="1"/>
          </a:p>
          <a:p>
            <a:pPr eaLnBrk="1" hangingPunct="1">
              <a:lnSpc>
                <a:spcPct val="90000"/>
              </a:lnSpc>
            </a:pPr>
            <a:r>
              <a:rPr lang="zh-CN" altLang="en-US" sz="4000" b="1"/>
              <a:t>简而言之：中级调度是在换出内存的进程中确定需要进入内存的进程。</a:t>
            </a:r>
            <a:endParaRPr lang="en-US" altLang="zh-CN" sz="4000" b="1"/>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D36D7B5D-0F9D-DD4B-9ED2-E1ADFB675E40}" type="slidenum">
              <a:rPr lang="en-US" altLang="zh-CN">
                <a:solidFill>
                  <a:srgbClr val="D38E27"/>
                </a:solidFill>
              </a:rPr>
              <a:pPr eaLnBrk="1" hangingPunct="1"/>
              <a:t>21</a:t>
            </a:fld>
            <a:endParaRPr lang="en-US" altLang="zh-CN">
              <a:solidFill>
                <a:srgbClr val="D38E27"/>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457200" y="228600"/>
            <a:ext cx="8229600" cy="850900"/>
          </a:xfrm>
        </p:spPr>
        <p:txBody>
          <a:bodyPr/>
          <a:lstStyle/>
          <a:p>
            <a:pPr eaLnBrk="1" fontAlgn="auto" hangingPunct="1">
              <a:spcAft>
                <a:spcPts val="0"/>
              </a:spcAft>
              <a:defRPr/>
            </a:pPr>
            <a:r>
              <a:rPr lang="zh-CN" altLang="en-US" b="1" dirty="0" smtClean="0">
                <a:latin typeface="宋体" pitchFamily="2" charset="-122"/>
              </a:rPr>
              <a:t>相关基础知识</a:t>
            </a:r>
            <a:r>
              <a:rPr lang="en-US" altLang="zh-CN" b="1" dirty="0" smtClean="0">
                <a:latin typeface="Times New Roman"/>
              </a:rPr>
              <a:t>——</a:t>
            </a:r>
            <a:r>
              <a:rPr lang="zh-CN" altLang="en-US" b="1" dirty="0" smtClean="0">
                <a:latin typeface="Times New Roman"/>
              </a:rPr>
              <a:t>处理器调度</a:t>
            </a:r>
            <a:r>
              <a:rPr lang="en-US" altLang="zh-CN" b="1" dirty="0" smtClean="0">
                <a:latin typeface="宋体" pitchFamily="2" charset="-122"/>
              </a:rPr>
              <a:t>4</a:t>
            </a:r>
          </a:p>
        </p:txBody>
      </p:sp>
      <p:sp>
        <p:nvSpPr>
          <p:cNvPr id="18435" name="Rectangle 3"/>
          <p:cNvSpPr>
            <a:spLocks noGrp="1" noChangeArrowheads="1"/>
          </p:cNvSpPr>
          <p:nvPr>
            <p:ph idx="1"/>
          </p:nvPr>
        </p:nvSpPr>
        <p:spPr>
          <a:xfrm>
            <a:off x="457200" y="1219200"/>
            <a:ext cx="8229600" cy="4267200"/>
          </a:xfrm>
        </p:spPr>
        <p:txBody>
          <a:bodyPr/>
          <a:lstStyle/>
          <a:p>
            <a:pPr eaLnBrk="1" hangingPunct="1"/>
            <a:r>
              <a:rPr lang="zh-CN" altLang="en-US" sz="4000" b="1">
                <a:solidFill>
                  <a:srgbClr val="C00000"/>
                </a:solidFill>
              </a:rPr>
              <a:t>低级调度</a:t>
            </a:r>
            <a:r>
              <a:rPr lang="zh-CN" altLang="en-US" sz="4000" b="1"/>
              <a:t>，又称</a:t>
            </a:r>
            <a:r>
              <a:rPr lang="zh-CN" altLang="en-US" sz="4000" b="1">
                <a:solidFill>
                  <a:srgbClr val="C00000"/>
                </a:solidFill>
              </a:rPr>
              <a:t>进程调度</a:t>
            </a:r>
            <a:r>
              <a:rPr lang="zh-CN" altLang="en-US" sz="4000" b="1"/>
              <a:t>，是按照一定的调度算法从内存的就绪进程队列中选择进程，为进程分配处理器，避免进程对处理器竞争的方法。</a:t>
            </a:r>
            <a:endParaRPr lang="en-US" altLang="zh-CN" sz="4000" b="1"/>
          </a:p>
          <a:p>
            <a:pPr eaLnBrk="1" hangingPunct="1"/>
            <a:r>
              <a:rPr lang="zh-CN" altLang="en-US" sz="4000" b="1"/>
              <a:t>在处理器的三级调度中，进程调度发生的频率最高。作业调度频率最低。中级调度主要用于内存管理。</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AB2A5C87-40EB-B54C-B6D5-F353A915C163}" type="slidenum">
              <a:rPr lang="en-US" altLang="zh-CN">
                <a:solidFill>
                  <a:srgbClr val="D38E27"/>
                </a:solidFill>
              </a:rPr>
              <a:pPr eaLnBrk="1" hangingPunct="1"/>
              <a:t>22</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处理器的三级调度模型</a:t>
            </a:r>
            <a:endParaRPr lang="zh-CN" altLang="en-US" dirty="0"/>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D2F94D7E-BC26-6C48-8E89-123471279616}" type="slidenum">
              <a:rPr lang="en-US" altLang="zh-CN">
                <a:solidFill>
                  <a:srgbClr val="D38E27"/>
                </a:solidFill>
              </a:rPr>
              <a:pPr eaLnBrk="1" hangingPunct="1"/>
              <a:t>23</a:t>
            </a:fld>
            <a:endParaRPr lang="en-US" altLang="zh-CN">
              <a:solidFill>
                <a:srgbClr val="D38E27"/>
              </a:solidFill>
            </a:endParaRPr>
          </a:p>
        </p:txBody>
      </p:sp>
      <p:pic>
        <p:nvPicPr>
          <p:cNvPr id="194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7838" y="1566863"/>
            <a:ext cx="8389937" cy="4929187"/>
          </a:xfr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57200" y="152400"/>
            <a:ext cx="8229600" cy="850900"/>
          </a:xfrm>
        </p:spPr>
        <p:txBody>
          <a:bodyPr/>
          <a:lstStyle/>
          <a:p>
            <a:pPr eaLnBrk="1" fontAlgn="auto" hangingPunct="1">
              <a:spcAft>
                <a:spcPts val="0"/>
              </a:spcAft>
              <a:defRPr/>
            </a:pPr>
            <a:r>
              <a:rPr lang="zh-CN" altLang="en-US" b="1" dirty="0" smtClean="0">
                <a:latin typeface="宋体" pitchFamily="2" charset="-122"/>
              </a:rPr>
              <a:t>相关基础知识</a:t>
            </a:r>
            <a:r>
              <a:rPr lang="en-US" altLang="zh-CN" b="1" dirty="0" smtClean="0">
                <a:latin typeface="Times New Roman"/>
              </a:rPr>
              <a:t>——</a:t>
            </a:r>
            <a:r>
              <a:rPr lang="zh-CN" altLang="en-US" b="1" dirty="0" smtClean="0">
                <a:latin typeface="Times New Roman"/>
              </a:rPr>
              <a:t>处理器</a:t>
            </a:r>
            <a:r>
              <a:rPr lang="zh-CN" altLang="en-US" b="1" dirty="0" smtClean="0">
                <a:latin typeface="宋体" pitchFamily="2" charset="-122"/>
              </a:rPr>
              <a:t>调度</a:t>
            </a:r>
            <a:r>
              <a:rPr lang="en-US" altLang="zh-CN" b="1" dirty="0" smtClean="0">
                <a:latin typeface="宋体" pitchFamily="2" charset="-122"/>
              </a:rPr>
              <a:t>5</a:t>
            </a:r>
          </a:p>
        </p:txBody>
      </p:sp>
      <p:sp>
        <p:nvSpPr>
          <p:cNvPr id="149507" name="Rectangle 3"/>
          <p:cNvSpPr>
            <a:spLocks noGrp="1" noChangeArrowheads="1"/>
          </p:cNvSpPr>
          <p:nvPr>
            <p:ph idx="1"/>
          </p:nvPr>
        </p:nvSpPr>
        <p:spPr>
          <a:xfrm>
            <a:off x="457200" y="1066800"/>
            <a:ext cx="8229600" cy="4572000"/>
          </a:xfrm>
        </p:spPr>
        <p:txBody>
          <a:bodyPr>
            <a:normAutofit/>
          </a:bodyPr>
          <a:lstStyle/>
          <a:p>
            <a:pPr eaLnBrk="1" hangingPunct="1">
              <a:lnSpc>
                <a:spcPct val="80000"/>
              </a:lnSpc>
            </a:pPr>
            <a:r>
              <a:rPr lang="zh-CN" altLang="en-US" sz="4000" b="1"/>
              <a:t>进程（作业）调度方式：</a:t>
            </a:r>
          </a:p>
          <a:p>
            <a:pPr eaLnBrk="1" hangingPunct="1">
              <a:lnSpc>
                <a:spcPct val="80000"/>
              </a:lnSpc>
              <a:buFontTx/>
              <a:buNone/>
            </a:pPr>
            <a:r>
              <a:rPr lang="zh-CN" altLang="en-US" sz="4000" b="1"/>
              <a:t>	</a:t>
            </a:r>
            <a:r>
              <a:rPr lang="zh-CN" altLang="en-US" sz="4000" b="1">
                <a:solidFill>
                  <a:srgbClr val="C00000"/>
                </a:solidFill>
              </a:rPr>
              <a:t>非抢占方式</a:t>
            </a:r>
            <a:r>
              <a:rPr lang="zh-CN" altLang="en-US" sz="4000" b="1"/>
              <a:t>：当某一进程正在处理机上执行时，即使有某个更为重要或紧迫的进程进入就绪队列，该进程</a:t>
            </a:r>
            <a:r>
              <a:rPr lang="zh-CN" altLang="en-US" sz="4000" b="1">
                <a:solidFill>
                  <a:srgbClr val="C00000"/>
                </a:solidFill>
              </a:rPr>
              <a:t>不会让出处理机资源</a:t>
            </a:r>
            <a:r>
              <a:rPr lang="zh-CN" altLang="en-US" sz="4000" b="1"/>
              <a:t>，而是继续执行，直到进程完成或发生某事件而阻塞时，才把处理机分配给其他进程。</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69E05E47-6F5C-7E4B-A616-9EC88647CFF9}" type="slidenum">
              <a:rPr lang="en-US" altLang="zh-CN">
                <a:solidFill>
                  <a:srgbClr val="D38E27"/>
                </a:solidFill>
              </a:rPr>
              <a:pPr eaLnBrk="1" hangingPunct="1"/>
              <a:t>24</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457200" y="152400"/>
            <a:ext cx="8229600" cy="698500"/>
          </a:xfrm>
        </p:spPr>
        <p:txBody>
          <a:bodyPr/>
          <a:lstStyle/>
          <a:p>
            <a:pPr eaLnBrk="1" fontAlgn="auto" hangingPunct="1">
              <a:spcAft>
                <a:spcPts val="0"/>
              </a:spcAft>
              <a:defRPr/>
            </a:pPr>
            <a:r>
              <a:rPr lang="zh-CN" altLang="en-US" b="1" smtClean="0">
                <a:latin typeface="宋体" pitchFamily="2" charset="-122"/>
              </a:rPr>
              <a:t>相关基础知识</a:t>
            </a:r>
            <a:r>
              <a:rPr lang="en-US" altLang="zh-CN" b="1" smtClean="0">
                <a:latin typeface="Times New Roman"/>
              </a:rPr>
              <a:t>——</a:t>
            </a:r>
            <a:r>
              <a:rPr lang="zh-CN" altLang="en-US" b="1" smtClean="0">
                <a:latin typeface="宋体" pitchFamily="2" charset="-122"/>
              </a:rPr>
              <a:t>系统调度</a:t>
            </a:r>
            <a:r>
              <a:rPr lang="en-US" altLang="zh-CN" b="1" smtClean="0">
                <a:latin typeface="宋体" pitchFamily="2" charset="-122"/>
              </a:rPr>
              <a:t>6</a:t>
            </a:r>
          </a:p>
        </p:txBody>
      </p:sp>
      <p:sp>
        <p:nvSpPr>
          <p:cNvPr id="21507" name="Rectangle 3"/>
          <p:cNvSpPr>
            <a:spLocks noGrp="1" noChangeArrowheads="1"/>
          </p:cNvSpPr>
          <p:nvPr>
            <p:ph idx="1"/>
          </p:nvPr>
        </p:nvSpPr>
        <p:spPr>
          <a:xfrm>
            <a:off x="457200" y="1143000"/>
            <a:ext cx="8229600" cy="4114800"/>
          </a:xfrm>
        </p:spPr>
        <p:txBody>
          <a:bodyPr/>
          <a:lstStyle/>
          <a:p>
            <a:pPr eaLnBrk="1" hangingPunct="1"/>
            <a:r>
              <a:rPr lang="zh-CN" altLang="en-US" sz="4000" b="1">
                <a:solidFill>
                  <a:srgbClr val="C00000"/>
                </a:solidFill>
              </a:rPr>
              <a:t>抢占方式</a:t>
            </a:r>
            <a:r>
              <a:rPr lang="zh-CN" altLang="en-US" sz="4000" b="1"/>
              <a:t>：当某一进程正在处理机上执行时，若有某个更为重要或紧迫的进程需要使用处理机，则</a:t>
            </a:r>
            <a:r>
              <a:rPr lang="zh-CN" altLang="en-US" sz="4000" b="1">
                <a:solidFill>
                  <a:srgbClr val="C00000"/>
                </a:solidFill>
              </a:rPr>
              <a:t>立即暂停正在执行的进程</a:t>
            </a:r>
            <a:r>
              <a:rPr lang="zh-CN" altLang="en-US" sz="4000" b="1"/>
              <a:t>，将处理机分配给这个更重要或紧迫的进程。</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7F63E962-F06A-7B4F-82D2-07B8155E7F08}" type="slidenum">
              <a:rPr lang="en-US" altLang="zh-CN">
                <a:solidFill>
                  <a:srgbClr val="D38E27"/>
                </a:solidFill>
              </a:rPr>
              <a:pPr eaLnBrk="1" hangingPunct="1"/>
              <a:t>25</a:t>
            </a:fld>
            <a:endParaRPr lang="en-US" altLang="zh-CN">
              <a:solidFill>
                <a:srgbClr val="D38E27"/>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457200" y="152400"/>
            <a:ext cx="8229600" cy="774700"/>
          </a:xfrm>
        </p:spPr>
        <p:txBody>
          <a:bodyPr/>
          <a:lstStyle/>
          <a:p>
            <a:pPr eaLnBrk="1" fontAlgn="auto" hangingPunct="1">
              <a:spcAft>
                <a:spcPts val="0"/>
              </a:spcAft>
              <a:defRPr/>
            </a:pPr>
            <a:r>
              <a:rPr lang="zh-CN" altLang="en-US" b="1" smtClean="0">
                <a:latin typeface="宋体" pitchFamily="2" charset="-122"/>
              </a:rPr>
              <a:t>相关基础知识</a:t>
            </a:r>
            <a:r>
              <a:rPr lang="en-US" altLang="zh-CN" b="1" smtClean="0">
                <a:latin typeface="Times New Roman"/>
              </a:rPr>
              <a:t>——</a:t>
            </a:r>
            <a:r>
              <a:rPr lang="zh-CN" altLang="en-US" b="1" smtClean="0">
                <a:latin typeface="宋体" pitchFamily="2" charset="-122"/>
              </a:rPr>
              <a:t>系统调度</a:t>
            </a:r>
            <a:r>
              <a:rPr lang="en-US" altLang="zh-CN" b="1" smtClean="0">
                <a:latin typeface="宋体" pitchFamily="2" charset="-122"/>
              </a:rPr>
              <a:t>7</a:t>
            </a:r>
          </a:p>
        </p:txBody>
      </p:sp>
      <p:sp>
        <p:nvSpPr>
          <p:cNvPr id="22531" name="Rectangle 3"/>
          <p:cNvSpPr>
            <a:spLocks noGrp="1" noChangeArrowheads="1"/>
          </p:cNvSpPr>
          <p:nvPr>
            <p:ph idx="1"/>
          </p:nvPr>
        </p:nvSpPr>
        <p:spPr>
          <a:xfrm>
            <a:off x="228600" y="1066800"/>
            <a:ext cx="8610600" cy="4495800"/>
          </a:xfrm>
        </p:spPr>
        <p:txBody>
          <a:bodyPr/>
          <a:lstStyle/>
          <a:p>
            <a:pPr eaLnBrk="1" hangingPunct="1">
              <a:lnSpc>
                <a:spcPct val="90000"/>
              </a:lnSpc>
            </a:pPr>
            <a:r>
              <a:rPr lang="zh-CN" altLang="en-US" sz="4000" b="1"/>
              <a:t>抢占方式遵循的原则：</a:t>
            </a:r>
          </a:p>
          <a:p>
            <a:pPr eaLnBrk="1" hangingPunct="1">
              <a:lnSpc>
                <a:spcPct val="90000"/>
              </a:lnSpc>
            </a:pPr>
            <a:r>
              <a:rPr lang="zh-CN" altLang="en-US" sz="4000" b="1">
                <a:solidFill>
                  <a:srgbClr val="C00000"/>
                </a:solidFill>
              </a:rPr>
              <a:t>优先权原则</a:t>
            </a:r>
            <a:r>
              <a:rPr lang="zh-CN" altLang="en-US" sz="4000" b="1"/>
              <a:t>：允许</a:t>
            </a:r>
            <a:r>
              <a:rPr lang="zh-CN" altLang="en-US" sz="4000" b="1">
                <a:solidFill>
                  <a:srgbClr val="C00000"/>
                </a:solidFill>
              </a:rPr>
              <a:t>优先权高</a:t>
            </a:r>
            <a:r>
              <a:rPr lang="zh-CN" altLang="en-US" sz="4000" b="1"/>
              <a:t>的新到进程抢占当前进程的处理机</a:t>
            </a:r>
          </a:p>
          <a:p>
            <a:pPr eaLnBrk="1" hangingPunct="1">
              <a:lnSpc>
                <a:spcPct val="90000"/>
              </a:lnSpc>
            </a:pPr>
            <a:r>
              <a:rPr lang="zh-CN" altLang="en-US" sz="4000" b="1">
                <a:solidFill>
                  <a:srgbClr val="C00000"/>
                </a:solidFill>
              </a:rPr>
              <a:t>短作业（进程）优先原则</a:t>
            </a:r>
            <a:r>
              <a:rPr lang="zh-CN" altLang="en-US" sz="4000" b="1"/>
              <a:t>：允许</a:t>
            </a:r>
            <a:r>
              <a:rPr lang="zh-CN" altLang="en-US" sz="4000" b="1">
                <a:solidFill>
                  <a:srgbClr val="C00000"/>
                </a:solidFill>
              </a:rPr>
              <a:t>估计运行时间短</a:t>
            </a:r>
            <a:r>
              <a:rPr lang="zh-CN" altLang="en-US" sz="4000" b="1"/>
              <a:t>的新到作业（进程）抢占当前较长作业（进程）的处理机</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2A869C27-171B-9F45-B148-D6A30A970DE6}" type="slidenum">
              <a:rPr lang="en-US" altLang="zh-CN">
                <a:solidFill>
                  <a:srgbClr val="D38E27"/>
                </a:solidFill>
              </a:rPr>
              <a:pPr eaLnBrk="1" hangingPunct="1"/>
              <a:t>26</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457200" y="292100"/>
            <a:ext cx="8229600" cy="927100"/>
          </a:xfrm>
        </p:spPr>
        <p:txBody>
          <a:bodyPr/>
          <a:lstStyle/>
          <a:p>
            <a:pPr eaLnBrk="1" fontAlgn="auto" hangingPunct="1">
              <a:spcAft>
                <a:spcPts val="0"/>
              </a:spcAft>
              <a:defRPr/>
            </a:pPr>
            <a:r>
              <a:rPr lang="zh-CN" altLang="en-US" b="1" smtClean="0">
                <a:latin typeface="宋体" pitchFamily="2" charset="-122"/>
              </a:rPr>
              <a:t>相关基础知识</a:t>
            </a:r>
            <a:r>
              <a:rPr lang="en-US" altLang="zh-CN" b="1" smtClean="0">
                <a:latin typeface="Times New Roman"/>
              </a:rPr>
              <a:t>——</a:t>
            </a:r>
            <a:r>
              <a:rPr lang="zh-CN" altLang="en-US" b="1" smtClean="0">
                <a:latin typeface="宋体" pitchFamily="2" charset="-122"/>
              </a:rPr>
              <a:t>系统调度</a:t>
            </a:r>
            <a:r>
              <a:rPr lang="en-US" altLang="zh-CN" b="1" smtClean="0">
                <a:latin typeface="宋体" pitchFamily="2" charset="-122"/>
              </a:rPr>
              <a:t>8</a:t>
            </a:r>
          </a:p>
        </p:txBody>
      </p:sp>
      <p:sp>
        <p:nvSpPr>
          <p:cNvPr id="23555" name="Rectangle 3"/>
          <p:cNvSpPr>
            <a:spLocks noGrp="1" noChangeArrowheads="1"/>
          </p:cNvSpPr>
          <p:nvPr>
            <p:ph idx="1"/>
          </p:nvPr>
        </p:nvSpPr>
        <p:spPr>
          <a:xfrm>
            <a:off x="457200" y="1295400"/>
            <a:ext cx="8229600" cy="4114800"/>
          </a:xfrm>
        </p:spPr>
        <p:txBody>
          <a:bodyPr/>
          <a:lstStyle/>
          <a:p>
            <a:pPr eaLnBrk="1" hangingPunct="1"/>
            <a:r>
              <a:rPr lang="zh-CN" altLang="en-US" sz="4000" b="1">
                <a:solidFill>
                  <a:srgbClr val="C00000"/>
                </a:solidFill>
              </a:rPr>
              <a:t>时间片原则</a:t>
            </a:r>
            <a:r>
              <a:rPr lang="zh-CN" altLang="en-US" sz="4000" b="1"/>
              <a:t>：各进程按时间片运行，当一个时间片用完后，便暂停该进程的执行而重新进行调度。</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EFD499E0-B609-FD42-BFC1-E113B5615682}" type="slidenum">
              <a:rPr lang="en-US" altLang="zh-CN">
                <a:solidFill>
                  <a:srgbClr val="D38E27"/>
                </a:solidFill>
              </a:rPr>
              <a:pPr eaLnBrk="1" hangingPunct="1"/>
              <a:t>27</a:t>
            </a:fld>
            <a:endParaRPr lang="en-US" altLang="zh-CN">
              <a:solidFill>
                <a:srgbClr val="D38E2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457200" y="228600"/>
            <a:ext cx="8229600" cy="698500"/>
          </a:xfrm>
        </p:spPr>
        <p:txBody>
          <a:bodyPr>
            <a:normAutofit fontScale="90000"/>
          </a:bodyPr>
          <a:lstStyle/>
          <a:p>
            <a:pPr eaLnBrk="1" fontAlgn="auto" hangingPunct="1">
              <a:spcAft>
                <a:spcPts val="0"/>
              </a:spcAft>
              <a:defRPr/>
            </a:pPr>
            <a:r>
              <a:rPr lang="zh-CN" altLang="en-US" sz="4000" b="1" smtClean="0">
                <a:latin typeface="宋体" pitchFamily="2" charset="-122"/>
              </a:rPr>
              <a:t>相关基础知识</a:t>
            </a:r>
            <a:r>
              <a:rPr lang="en-US" altLang="zh-CN" sz="4000" b="1" smtClean="0">
                <a:latin typeface="Times New Roman"/>
              </a:rPr>
              <a:t>——</a:t>
            </a:r>
            <a:r>
              <a:rPr lang="en-US" altLang="zh-CN" sz="4000" b="1" smtClean="0"/>
              <a:t>Linux</a:t>
            </a:r>
            <a:r>
              <a:rPr lang="zh-CN" altLang="en-US" sz="4000" b="1" smtClean="0"/>
              <a:t>进程间通信</a:t>
            </a:r>
            <a:endParaRPr lang="zh-CN" altLang="en-US" sz="4000" b="1" smtClean="0">
              <a:latin typeface="宋体" pitchFamily="2" charset="-122"/>
            </a:endParaRPr>
          </a:p>
        </p:txBody>
      </p:sp>
      <p:sp>
        <p:nvSpPr>
          <p:cNvPr id="24579" name="Rectangle 3"/>
          <p:cNvSpPr>
            <a:spLocks noGrp="1" noChangeArrowheads="1"/>
          </p:cNvSpPr>
          <p:nvPr>
            <p:ph idx="1"/>
          </p:nvPr>
        </p:nvSpPr>
        <p:spPr>
          <a:xfrm>
            <a:off x="457200" y="1066800"/>
            <a:ext cx="8229600" cy="4114800"/>
          </a:xfrm>
        </p:spPr>
        <p:txBody>
          <a:bodyPr/>
          <a:lstStyle/>
          <a:p>
            <a:pPr lvl="1" algn="just" eaLnBrk="1" hangingPunct="1">
              <a:buFont typeface="Tahoma" charset="0"/>
              <a:buNone/>
            </a:pPr>
            <a:r>
              <a:rPr lang="zh-CN" altLang="en-US" b="1"/>
              <a:t>本实验使用命名管道（</a:t>
            </a:r>
            <a:r>
              <a:rPr lang="en-US" altLang="zh-CN" b="1"/>
              <a:t>FIFO</a:t>
            </a:r>
            <a:r>
              <a:rPr lang="zh-CN" altLang="en-US" b="1"/>
              <a:t>）</a:t>
            </a:r>
            <a:r>
              <a:rPr lang="en-US" altLang="zh-CN" b="1"/>
              <a:t>:</a:t>
            </a:r>
          </a:p>
        </p:txBody>
      </p:sp>
      <p:sp>
        <p:nvSpPr>
          <p:cNvPr id="7"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22954E62-E2DD-604A-B34E-A10B08A2C0B8}" type="slidenum">
              <a:rPr lang="en-US" altLang="zh-CN">
                <a:solidFill>
                  <a:srgbClr val="D38E27"/>
                </a:solidFill>
              </a:rPr>
              <a:pPr eaLnBrk="1" hangingPunct="1"/>
              <a:t>28</a:t>
            </a:fld>
            <a:endParaRPr lang="en-US" altLang="zh-CN">
              <a:solidFill>
                <a:srgbClr val="D38E27"/>
              </a:solidFill>
            </a:endParaRPr>
          </a:p>
        </p:txBody>
      </p:sp>
      <p:pic>
        <p:nvPicPr>
          <p:cNvPr id="24583" name="Picture 37" descr="D:\课程\操作系统实验指导\为作业调度系统准备\Snap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824071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457200" y="228600"/>
            <a:ext cx="8229600" cy="609600"/>
          </a:xfrm>
        </p:spPr>
        <p:txBody>
          <a:bodyPr>
            <a:normAutofit fontScale="90000"/>
          </a:bodyPr>
          <a:lstStyle/>
          <a:p>
            <a:pPr marL="1117600" indent="-1117600" eaLnBrk="1" fontAlgn="auto" hangingPunct="1">
              <a:spcAft>
                <a:spcPts val="0"/>
              </a:spcAft>
              <a:defRPr/>
            </a:pPr>
            <a:r>
              <a:rPr lang="zh-CN" altLang="zh-CN" b="1" smtClean="0"/>
              <a:t>作业调度模型要求及特点</a:t>
            </a:r>
            <a:r>
              <a:rPr lang="en-US" altLang="zh-CN" b="1" smtClean="0"/>
              <a:t>1</a:t>
            </a:r>
          </a:p>
        </p:txBody>
      </p:sp>
      <p:sp>
        <p:nvSpPr>
          <p:cNvPr id="25603" name="Rectangle 3"/>
          <p:cNvSpPr>
            <a:spLocks noGrp="1" noChangeArrowheads="1"/>
          </p:cNvSpPr>
          <p:nvPr>
            <p:ph idx="1"/>
          </p:nvPr>
        </p:nvSpPr>
        <p:spPr>
          <a:xfrm>
            <a:off x="323850" y="1219200"/>
            <a:ext cx="8362950" cy="4114800"/>
          </a:xfrm>
        </p:spPr>
        <p:txBody>
          <a:bodyPr/>
          <a:lstStyle/>
          <a:p>
            <a:pPr marL="1035050" lvl="1" indent="-577850" eaLnBrk="1" hangingPunct="1">
              <a:buFont typeface="Tahoma" charset="0"/>
              <a:buNone/>
            </a:pPr>
            <a:r>
              <a:rPr lang="en-US" altLang="zh-CN" sz="4000" b="1"/>
              <a:t>  </a:t>
            </a:r>
            <a:r>
              <a:rPr lang="zh-CN" altLang="en-US" sz="4000" b="1"/>
              <a:t>基本特性：</a:t>
            </a:r>
          </a:p>
          <a:p>
            <a:pPr marL="660400" indent="-660400" eaLnBrk="1" hangingPunct="1"/>
            <a:r>
              <a:rPr lang="zh-CN" altLang="en-US" sz="4000" b="1">
                <a:solidFill>
                  <a:srgbClr val="C00000"/>
                </a:solidFill>
              </a:rPr>
              <a:t>时间片</a:t>
            </a:r>
            <a:r>
              <a:rPr lang="zh-CN" altLang="en-US" sz="4000" b="1"/>
              <a:t>为</a:t>
            </a:r>
            <a:r>
              <a:rPr lang="en-US" altLang="zh-CN" sz="4000" b="1"/>
              <a:t>100</a:t>
            </a:r>
            <a:r>
              <a:rPr lang="zh-CN" altLang="en-US" sz="4000" b="1"/>
              <a:t>毫秒，即作业每次执行的基本单位为</a:t>
            </a:r>
            <a:r>
              <a:rPr lang="en-US" altLang="zh-CN" sz="4000" b="1"/>
              <a:t>100</a:t>
            </a:r>
            <a:r>
              <a:rPr lang="zh-CN" altLang="en-US" sz="4000" b="1"/>
              <a:t>毫秒， 在这</a:t>
            </a:r>
            <a:r>
              <a:rPr lang="en-US" altLang="zh-CN" sz="4000" b="1"/>
              <a:t>100</a:t>
            </a:r>
            <a:r>
              <a:rPr lang="zh-CN" altLang="en-US" sz="4000" b="1"/>
              <a:t>毫秒内，作业一直在执行，直到时间片到期或执行结束</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E2EAFF5E-21F3-6B41-9F9F-DB333AC0FA0C}" type="slidenum">
              <a:rPr lang="en-US" altLang="zh-CN">
                <a:solidFill>
                  <a:srgbClr val="D38E27"/>
                </a:solidFill>
              </a:rPr>
              <a:pPr eaLnBrk="1" hangingPunct="1"/>
              <a:t>29</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1556792"/>
            <a:ext cx="8686800" cy="4523333"/>
          </a:xfrm>
        </p:spPr>
        <p:txBody>
          <a:bodyPr/>
          <a:lstStyle/>
          <a:p>
            <a:r>
              <a:rPr lang="en-US" altLang="zh-CN" dirty="0" err="1"/>
              <a:t>int</a:t>
            </a:r>
            <a:r>
              <a:rPr lang="en-US" altLang="zh-CN" dirty="0"/>
              <a:t> </a:t>
            </a:r>
            <a:r>
              <a:rPr lang="en-US" altLang="zh-CN" dirty="0" err="1"/>
              <a:t>execvp</a:t>
            </a:r>
            <a:r>
              <a:rPr lang="en-US" altLang="zh-CN" dirty="0"/>
              <a:t>(</a:t>
            </a:r>
            <a:r>
              <a:rPr lang="en-US" altLang="zh-CN" dirty="0" err="1"/>
              <a:t>const</a:t>
            </a:r>
            <a:r>
              <a:rPr lang="en-US" altLang="zh-CN" dirty="0"/>
              <a:t> char *file, char * </a:t>
            </a:r>
            <a:r>
              <a:rPr lang="en-US" altLang="zh-CN" dirty="0" err="1"/>
              <a:t>const</a:t>
            </a:r>
            <a:r>
              <a:rPr lang="en-US" altLang="zh-CN" dirty="0"/>
              <a:t> </a:t>
            </a:r>
            <a:r>
              <a:rPr lang="en-US" altLang="zh-CN" dirty="0" err="1"/>
              <a:t>argv</a:t>
            </a:r>
            <a:r>
              <a:rPr lang="en-US" altLang="zh-CN" dirty="0"/>
              <a:t> </a:t>
            </a:r>
            <a:r>
              <a:rPr lang="en-US" altLang="zh-CN" dirty="0" smtClean="0"/>
              <a:t>[]);</a:t>
            </a:r>
          </a:p>
          <a:p>
            <a:r>
              <a:rPr lang="en-US" altLang="zh-CN" dirty="0" err="1" smtClean="0"/>
              <a:t>execvp</a:t>
            </a:r>
            <a:r>
              <a:rPr lang="en-US" altLang="zh-CN" dirty="0"/>
              <a:t>()</a:t>
            </a:r>
            <a:r>
              <a:rPr lang="zh-CN" altLang="en-US" dirty="0"/>
              <a:t>会从</a:t>
            </a:r>
            <a:r>
              <a:rPr lang="en-US" altLang="zh-CN" dirty="0"/>
              <a:t>PATH </a:t>
            </a:r>
            <a:r>
              <a:rPr lang="zh-CN" altLang="en-US" dirty="0"/>
              <a:t>环境变量所指的目录中查找符合参数</a:t>
            </a:r>
            <a:r>
              <a:rPr lang="en-US" altLang="zh-CN" dirty="0"/>
              <a:t>file </a:t>
            </a:r>
            <a:r>
              <a:rPr lang="zh-CN" altLang="en-US" dirty="0"/>
              <a:t>的文件名</a:t>
            </a:r>
            <a:r>
              <a:rPr lang="en-US" altLang="zh-CN" dirty="0"/>
              <a:t>, </a:t>
            </a:r>
            <a:r>
              <a:rPr lang="zh-CN" altLang="en-US" dirty="0"/>
              <a:t>找到后</a:t>
            </a:r>
            <a:r>
              <a:rPr lang="zh-CN" altLang="en-US" dirty="0" smtClean="0"/>
              <a:t>便将</a:t>
            </a:r>
            <a:r>
              <a:rPr lang="zh-CN" altLang="en-US" dirty="0"/>
              <a:t>第二个参数</a:t>
            </a:r>
            <a:r>
              <a:rPr lang="en-US" altLang="zh-CN" dirty="0" err="1"/>
              <a:t>argv</a:t>
            </a:r>
            <a:r>
              <a:rPr lang="en-US" altLang="zh-CN" dirty="0"/>
              <a:t> </a:t>
            </a:r>
            <a:r>
              <a:rPr lang="zh-CN" altLang="en-US" dirty="0"/>
              <a:t>传给</a:t>
            </a:r>
            <a:r>
              <a:rPr lang="zh-CN" altLang="en-US" dirty="0" smtClean="0"/>
              <a:t>该文件并执行</a:t>
            </a:r>
            <a:endParaRPr kumimoji="1" lang="en-US" altLang="zh-CN" dirty="0" smtClean="0"/>
          </a:p>
          <a:p>
            <a:endParaRPr kumimoji="1" lang="en-US" altLang="zh-CN" dirty="0" smtClean="0"/>
          </a:p>
          <a:p>
            <a:endParaRPr kumimoji="1" lang="zh-CN" altLang="en-US" dirty="0"/>
          </a:p>
        </p:txBody>
      </p:sp>
      <p:sp>
        <p:nvSpPr>
          <p:cNvPr id="6" name="幻灯片编号占位符 5"/>
          <p:cNvSpPr>
            <a:spLocks noGrp="1"/>
          </p:cNvSpPr>
          <p:nvPr>
            <p:ph type="sldNum" sz="quarter" idx="12"/>
          </p:nvPr>
        </p:nvSpPr>
        <p:spPr/>
        <p:txBody>
          <a:bodyPr/>
          <a:lstStyle/>
          <a:p>
            <a:fld id="{7C71BC4D-946D-E449-8F0F-901514F4FB66}" type="slidenum">
              <a:rPr lang="en-US" altLang="zh-CN" smtClean="0"/>
              <a:pPr/>
              <a:t>3</a:t>
            </a:fld>
            <a:endParaRPr lang="en-US" altLang="zh-CN"/>
          </a:p>
        </p:txBody>
      </p:sp>
      <p:sp>
        <p:nvSpPr>
          <p:cNvPr id="8" name="标题 1"/>
          <p:cNvSpPr>
            <a:spLocks noGrp="1"/>
          </p:cNvSpPr>
          <p:nvPr>
            <p:ph type="title"/>
          </p:nvPr>
        </p:nvSpPr>
        <p:spPr>
          <a:xfrm>
            <a:off x="304800" y="457200"/>
            <a:ext cx="8686800" cy="838200"/>
          </a:xfrm>
        </p:spPr>
        <p:txBody>
          <a:bodyPr/>
          <a:lstStyle/>
          <a:p>
            <a:r>
              <a:rPr kumimoji="1" lang="de-DE" altLang="zh-CN" dirty="0"/>
              <a:t>Lab </a:t>
            </a:r>
            <a:r>
              <a:rPr kumimoji="1" lang="de-DE" altLang="zh-CN" dirty="0" smtClean="0"/>
              <a:t>2</a:t>
            </a:r>
            <a:r>
              <a:rPr kumimoji="1" lang="zh-CN" altLang="en-US" dirty="0" smtClean="0"/>
              <a:t> </a:t>
            </a:r>
            <a:r>
              <a:rPr kumimoji="1" lang="en-US" altLang="zh-CN" dirty="0" smtClean="0"/>
              <a:t>report</a:t>
            </a:r>
            <a:endParaRPr kumimoji="1" lang="de-DE" altLang="zh-CN" dirty="0"/>
          </a:p>
        </p:txBody>
      </p:sp>
    </p:spTree>
    <p:extLst>
      <p:ext uri="{BB962C8B-B14F-4D97-AF65-F5344CB8AC3E}">
        <p14:creationId xmlns:p14="http://schemas.microsoft.com/office/powerpoint/2010/main" val="316199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152400"/>
            <a:ext cx="8229600" cy="850900"/>
          </a:xfrm>
        </p:spPr>
        <p:txBody>
          <a:bodyPr/>
          <a:lstStyle/>
          <a:p>
            <a:pPr eaLnBrk="1" fontAlgn="auto" hangingPunct="1">
              <a:spcAft>
                <a:spcPts val="0"/>
              </a:spcAft>
              <a:defRPr/>
            </a:pPr>
            <a:r>
              <a:rPr lang="zh-CN" altLang="zh-CN" b="1" smtClean="0"/>
              <a:t>作业调度模型要求及特点</a:t>
            </a:r>
            <a:r>
              <a:rPr lang="en-US" altLang="zh-CN" b="1" smtClean="0"/>
              <a:t>2</a:t>
            </a:r>
          </a:p>
        </p:txBody>
      </p:sp>
      <p:sp>
        <p:nvSpPr>
          <p:cNvPr id="26627" name="Rectangle 3"/>
          <p:cNvSpPr>
            <a:spLocks noGrp="1" noChangeArrowheads="1"/>
          </p:cNvSpPr>
          <p:nvPr>
            <p:ph idx="1"/>
          </p:nvPr>
        </p:nvSpPr>
        <p:spPr>
          <a:xfrm>
            <a:off x="381000" y="1143000"/>
            <a:ext cx="8229600" cy="4419600"/>
          </a:xfrm>
        </p:spPr>
        <p:txBody>
          <a:bodyPr/>
          <a:lstStyle/>
          <a:p>
            <a:pPr eaLnBrk="1" hangingPunct="1">
              <a:lnSpc>
                <a:spcPct val="90000"/>
              </a:lnSpc>
            </a:pPr>
            <a:r>
              <a:rPr lang="zh-CN" altLang="en-US" sz="4000" b="1"/>
              <a:t>三种作业状态：</a:t>
            </a:r>
          </a:p>
          <a:p>
            <a:pPr eaLnBrk="1" hangingPunct="1">
              <a:lnSpc>
                <a:spcPct val="90000"/>
              </a:lnSpc>
              <a:buFontTx/>
              <a:buNone/>
            </a:pPr>
            <a:r>
              <a:rPr lang="en-US" altLang="zh-CN" sz="4000" b="1"/>
              <a:t>READY</a:t>
            </a:r>
            <a:r>
              <a:rPr lang="zh-CN" altLang="en-US" sz="4000" b="1"/>
              <a:t>：作业准备就绪可以运行</a:t>
            </a:r>
          </a:p>
          <a:p>
            <a:pPr eaLnBrk="1" hangingPunct="1">
              <a:lnSpc>
                <a:spcPct val="90000"/>
              </a:lnSpc>
              <a:buFontTx/>
              <a:buNone/>
            </a:pPr>
            <a:r>
              <a:rPr lang="en-US" altLang="zh-CN" sz="4000" b="1"/>
              <a:t>RUNNING</a:t>
            </a:r>
            <a:r>
              <a:rPr lang="zh-CN" altLang="en-US" sz="4000" b="1"/>
              <a:t>：作业正在运行</a:t>
            </a:r>
          </a:p>
          <a:p>
            <a:pPr eaLnBrk="1" hangingPunct="1">
              <a:lnSpc>
                <a:spcPct val="90000"/>
              </a:lnSpc>
              <a:buFontTx/>
              <a:buNone/>
            </a:pPr>
            <a:r>
              <a:rPr lang="en-US" altLang="zh-CN" sz="4000" b="1"/>
              <a:t>DONE</a:t>
            </a:r>
            <a:r>
              <a:rPr lang="zh-CN" altLang="en-US" sz="4000" b="1"/>
              <a:t>：作业已经运行结束，可以		 退出。</a:t>
            </a:r>
          </a:p>
          <a:p>
            <a:pPr eaLnBrk="1" hangingPunct="1">
              <a:lnSpc>
                <a:spcPct val="90000"/>
              </a:lnSpc>
            </a:pPr>
            <a:r>
              <a:rPr lang="zh-CN" altLang="en-US" sz="4000" b="1"/>
              <a:t>设</a:t>
            </a:r>
            <a:r>
              <a:rPr lang="en-US" altLang="zh-CN" sz="4000" b="1"/>
              <a:t>4</a:t>
            </a:r>
            <a:r>
              <a:rPr lang="zh-CN" altLang="en-US" sz="4000" b="1"/>
              <a:t>个等级的优先级：</a:t>
            </a:r>
            <a:r>
              <a:rPr lang="en-US" altLang="zh-CN" sz="4000" b="1"/>
              <a:t>0</a:t>
            </a:r>
            <a:r>
              <a:rPr lang="zh-CN" altLang="en-US" sz="4000" b="1"/>
              <a:t>、</a:t>
            </a:r>
            <a:r>
              <a:rPr lang="en-US" altLang="zh-CN" sz="4000" b="1"/>
              <a:t>1</a:t>
            </a:r>
            <a:r>
              <a:rPr lang="zh-CN" altLang="en-US" sz="4000" b="1"/>
              <a:t>、</a:t>
            </a:r>
            <a:r>
              <a:rPr lang="en-US" altLang="zh-CN" sz="4000" b="1"/>
              <a:t>2</a:t>
            </a:r>
            <a:r>
              <a:rPr lang="zh-CN" altLang="en-US" sz="4000" b="1"/>
              <a:t>和</a:t>
            </a:r>
            <a:r>
              <a:rPr lang="en-US" altLang="zh-CN" sz="4000" b="1"/>
              <a:t>3</a:t>
            </a:r>
            <a:r>
              <a:rPr lang="zh-CN" altLang="en-US" sz="4000" b="1"/>
              <a:t>，</a:t>
            </a:r>
            <a:r>
              <a:rPr lang="en-US" altLang="zh-CN" sz="4000" b="1"/>
              <a:t>3</a:t>
            </a:r>
            <a:r>
              <a:rPr lang="zh-CN" altLang="en-US" sz="4000" b="1"/>
              <a:t>最高。</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522B3100-1768-9F45-8307-C9DED411D9B5}" type="slidenum">
              <a:rPr lang="en-US" altLang="zh-CN">
                <a:solidFill>
                  <a:srgbClr val="D38E27"/>
                </a:solidFill>
              </a:rPr>
              <a:pPr eaLnBrk="1" hangingPunct="1"/>
              <a:t>30</a:t>
            </a:fld>
            <a:endParaRPr lang="en-US" altLang="zh-CN">
              <a:solidFill>
                <a:srgbClr val="D38E2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457200" y="152400"/>
            <a:ext cx="8229600" cy="685800"/>
          </a:xfrm>
        </p:spPr>
        <p:txBody>
          <a:bodyPr/>
          <a:lstStyle/>
          <a:p>
            <a:pPr eaLnBrk="1" fontAlgn="auto" hangingPunct="1">
              <a:spcAft>
                <a:spcPts val="0"/>
              </a:spcAft>
              <a:defRPr/>
            </a:pPr>
            <a:r>
              <a:rPr lang="zh-CN" altLang="zh-CN" b="1" smtClean="0"/>
              <a:t>作业调度模型要求及特点</a:t>
            </a:r>
            <a:r>
              <a:rPr lang="en-US" altLang="zh-CN" b="1" smtClean="0"/>
              <a:t>3</a:t>
            </a:r>
          </a:p>
        </p:txBody>
      </p:sp>
      <p:sp>
        <p:nvSpPr>
          <p:cNvPr id="27651" name="Rectangle 3"/>
          <p:cNvSpPr>
            <a:spLocks noGrp="1" noChangeArrowheads="1"/>
          </p:cNvSpPr>
          <p:nvPr>
            <p:ph idx="1"/>
          </p:nvPr>
        </p:nvSpPr>
        <p:spPr>
          <a:xfrm>
            <a:off x="457200" y="990600"/>
            <a:ext cx="8229600" cy="4629150"/>
          </a:xfrm>
        </p:spPr>
        <p:txBody>
          <a:bodyPr/>
          <a:lstStyle/>
          <a:p>
            <a:pPr lvl="2" eaLnBrk="1" hangingPunct="1">
              <a:lnSpc>
                <a:spcPct val="90000"/>
              </a:lnSpc>
              <a:buFontTx/>
              <a:buNone/>
            </a:pPr>
            <a:r>
              <a:rPr lang="zh-CN" altLang="en-US" sz="3600" b="1"/>
              <a:t>每个作业有两种优先级：</a:t>
            </a:r>
          </a:p>
          <a:p>
            <a:pPr eaLnBrk="1" hangingPunct="1">
              <a:lnSpc>
                <a:spcPct val="90000"/>
              </a:lnSpc>
            </a:pPr>
            <a:r>
              <a:rPr lang="zh-CN" altLang="en-US" sz="4000" b="1">
                <a:solidFill>
                  <a:srgbClr val="C00000"/>
                </a:solidFill>
              </a:rPr>
              <a:t>初始优先级</a:t>
            </a:r>
            <a:r>
              <a:rPr lang="zh-CN" altLang="en-US" sz="3600" b="1"/>
              <a:t>（</a:t>
            </a:r>
            <a:r>
              <a:rPr lang="en-US" altLang="zh-CN" sz="3600" b="1"/>
              <a:t>initial priority</a:t>
            </a:r>
            <a:r>
              <a:rPr lang="zh-CN" altLang="en-US" sz="3600" b="1"/>
              <a:t>），在作业提交时指定，作业执行过程中保持不变；</a:t>
            </a:r>
          </a:p>
          <a:p>
            <a:pPr eaLnBrk="1" hangingPunct="1">
              <a:lnSpc>
                <a:spcPct val="90000"/>
              </a:lnSpc>
            </a:pPr>
            <a:r>
              <a:rPr lang="zh-CN" altLang="en-US" sz="4000" b="1">
                <a:solidFill>
                  <a:srgbClr val="C00000"/>
                </a:solidFill>
              </a:rPr>
              <a:t>当前优先级</a:t>
            </a:r>
            <a:r>
              <a:rPr lang="zh-CN" altLang="en-US" sz="3600" b="1"/>
              <a:t>（</a:t>
            </a:r>
            <a:r>
              <a:rPr lang="en-US" altLang="zh-CN" sz="3600" b="1"/>
              <a:t>current priority</a:t>
            </a:r>
            <a:r>
              <a:rPr lang="zh-CN" altLang="en-US" sz="3600" b="1"/>
              <a:t>），</a:t>
            </a:r>
            <a:r>
              <a:rPr lang="en-US" altLang="zh-CN" sz="3600" b="1"/>
              <a:t>Scheduler</a:t>
            </a:r>
            <a:r>
              <a:rPr lang="zh-CN" altLang="en-US" sz="3600" b="1"/>
              <a:t>总是选择当前优先级最高的作业来执行，作业执行过程中可变，更新的情况有两种：</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5A3D2670-E098-884A-BD01-491633DC80EC}" type="slidenum">
              <a:rPr lang="en-US" altLang="zh-CN">
                <a:solidFill>
                  <a:srgbClr val="D38E27"/>
                </a:solidFill>
              </a:rPr>
              <a:pPr eaLnBrk="1" hangingPunct="1"/>
              <a:t>31</a:t>
            </a:fld>
            <a:endParaRPr lang="en-US" altLang="zh-CN">
              <a:solidFill>
                <a:srgbClr val="D38E27"/>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457200" y="152400"/>
            <a:ext cx="8229600" cy="685800"/>
          </a:xfrm>
        </p:spPr>
        <p:txBody>
          <a:bodyPr/>
          <a:lstStyle/>
          <a:p>
            <a:pPr eaLnBrk="1" fontAlgn="auto" hangingPunct="1">
              <a:spcAft>
                <a:spcPts val="0"/>
              </a:spcAft>
              <a:defRPr/>
            </a:pPr>
            <a:r>
              <a:rPr lang="zh-CN" altLang="zh-CN" b="1" smtClean="0"/>
              <a:t>作业调度模型要求及特点</a:t>
            </a:r>
            <a:r>
              <a:rPr lang="en-US" altLang="zh-CN" b="1" smtClean="0"/>
              <a:t>4</a:t>
            </a:r>
          </a:p>
        </p:txBody>
      </p:sp>
      <p:sp>
        <p:nvSpPr>
          <p:cNvPr id="28675" name="Rectangle 3"/>
          <p:cNvSpPr>
            <a:spLocks noGrp="1" noChangeArrowheads="1"/>
          </p:cNvSpPr>
          <p:nvPr>
            <p:ph idx="1"/>
          </p:nvPr>
        </p:nvSpPr>
        <p:spPr>
          <a:xfrm>
            <a:off x="457200" y="990600"/>
            <a:ext cx="8229600" cy="4114800"/>
          </a:xfrm>
        </p:spPr>
        <p:txBody>
          <a:bodyPr/>
          <a:lstStyle/>
          <a:p>
            <a:pPr eaLnBrk="1" hangingPunct="1">
              <a:lnSpc>
                <a:spcPct val="90000"/>
              </a:lnSpc>
              <a:buFontTx/>
              <a:buNone/>
            </a:pPr>
            <a:r>
              <a:rPr lang="en-US" altLang="zh-CN" sz="4000" b="1"/>
              <a:t>1</a:t>
            </a:r>
            <a:r>
              <a:rPr lang="zh-CN" altLang="en-US" sz="4000" b="1"/>
              <a:t>、若作业在就绪队列中等待了</a:t>
            </a:r>
            <a:r>
              <a:rPr lang="en-US" altLang="zh-CN" sz="4000" b="1"/>
              <a:t>100</a:t>
            </a:r>
          </a:p>
          <a:p>
            <a:pPr eaLnBrk="1" hangingPunct="1">
              <a:lnSpc>
                <a:spcPct val="90000"/>
              </a:lnSpc>
              <a:buFontTx/>
              <a:buNone/>
            </a:pPr>
            <a:r>
              <a:rPr lang="zh-CN" altLang="en-US" sz="4000" b="1"/>
              <a:t>毫秒，则将它的</a:t>
            </a:r>
            <a:r>
              <a:rPr lang="zh-CN" altLang="en-US" sz="4000" b="1">
                <a:solidFill>
                  <a:srgbClr val="C00000"/>
                </a:solidFill>
              </a:rPr>
              <a:t>当前优先级加</a:t>
            </a:r>
            <a:r>
              <a:rPr lang="en-US" altLang="zh-CN" sz="4000" b="1">
                <a:solidFill>
                  <a:srgbClr val="C00000"/>
                </a:solidFill>
              </a:rPr>
              <a:t>1</a:t>
            </a:r>
            <a:r>
              <a:rPr lang="zh-CN" altLang="en-US" sz="4000" b="1"/>
              <a:t>（最</a:t>
            </a:r>
          </a:p>
          <a:p>
            <a:pPr eaLnBrk="1" hangingPunct="1">
              <a:lnSpc>
                <a:spcPct val="90000"/>
              </a:lnSpc>
              <a:buFontTx/>
              <a:buNone/>
            </a:pPr>
            <a:r>
              <a:rPr lang="zh-CN" altLang="en-US" sz="4000" b="1"/>
              <a:t>高为</a:t>
            </a:r>
            <a:r>
              <a:rPr lang="en-US" altLang="zh-CN" sz="4000" b="1"/>
              <a:t>3</a:t>
            </a:r>
            <a:r>
              <a:rPr lang="zh-CN" altLang="en-US" sz="4000" b="1"/>
              <a:t>）</a:t>
            </a:r>
          </a:p>
          <a:p>
            <a:pPr eaLnBrk="1" hangingPunct="1">
              <a:lnSpc>
                <a:spcPct val="90000"/>
              </a:lnSpc>
              <a:buFontTx/>
              <a:buNone/>
            </a:pPr>
            <a:r>
              <a:rPr lang="en-US" altLang="zh-CN" sz="4000" b="1"/>
              <a:t>2</a:t>
            </a:r>
            <a:r>
              <a:rPr lang="zh-CN" altLang="en-US" sz="4000" b="1"/>
              <a:t>、若当前运行的作业时间片到，使</a:t>
            </a:r>
          </a:p>
          <a:p>
            <a:pPr eaLnBrk="1" hangingPunct="1">
              <a:lnSpc>
                <a:spcPct val="90000"/>
              </a:lnSpc>
              <a:buFontTx/>
              <a:buNone/>
            </a:pPr>
            <a:r>
              <a:rPr lang="zh-CN" altLang="en-US" sz="4000" b="1"/>
              <a:t>其暂停执行，将其放入就绪队列中，</a:t>
            </a:r>
          </a:p>
          <a:p>
            <a:pPr eaLnBrk="1" hangingPunct="1">
              <a:lnSpc>
                <a:spcPct val="90000"/>
              </a:lnSpc>
              <a:buFontTx/>
              <a:buNone/>
            </a:pPr>
            <a:r>
              <a:rPr lang="zh-CN" altLang="en-US" sz="4000" b="1"/>
              <a:t>当前优先级</a:t>
            </a:r>
            <a:r>
              <a:rPr lang="zh-CN" altLang="en-US" sz="4000" b="1">
                <a:solidFill>
                  <a:srgbClr val="C00000"/>
                </a:solidFill>
              </a:rPr>
              <a:t>恢复为初始优先级</a:t>
            </a:r>
            <a:r>
              <a:rPr lang="zh-CN" altLang="en-US" sz="4000" b="1"/>
              <a:t>。</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32F7CE51-AE54-C542-8461-FDB0DC29BD50}" type="slidenum">
              <a:rPr lang="en-US" altLang="zh-CN">
                <a:solidFill>
                  <a:srgbClr val="D38E27"/>
                </a:solidFill>
              </a:rPr>
              <a:pPr eaLnBrk="1" hangingPunct="1"/>
              <a:t>32</a:t>
            </a:fld>
            <a:endParaRPr lang="en-US" altLang="zh-CN">
              <a:solidFill>
                <a:srgbClr val="D38E27"/>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457200" y="292100"/>
            <a:ext cx="8229600" cy="774700"/>
          </a:xfrm>
        </p:spPr>
        <p:txBody>
          <a:bodyPr/>
          <a:lstStyle/>
          <a:p>
            <a:pPr eaLnBrk="1" fontAlgn="auto" hangingPunct="1">
              <a:spcAft>
                <a:spcPts val="0"/>
              </a:spcAft>
              <a:defRPr/>
            </a:pPr>
            <a:r>
              <a:rPr lang="zh-CN" altLang="zh-CN" b="1" smtClean="0"/>
              <a:t>作业调度模型要求及特点</a:t>
            </a:r>
            <a:r>
              <a:rPr lang="en-US" altLang="zh-CN" b="1" smtClean="0"/>
              <a:t>5</a:t>
            </a:r>
          </a:p>
        </p:txBody>
      </p:sp>
      <p:sp>
        <p:nvSpPr>
          <p:cNvPr id="29699" name="Rectangle 3"/>
          <p:cNvSpPr>
            <a:spLocks noGrp="1" noChangeArrowheads="1"/>
          </p:cNvSpPr>
          <p:nvPr>
            <p:ph idx="1"/>
          </p:nvPr>
        </p:nvSpPr>
        <p:spPr>
          <a:xfrm>
            <a:off x="457200" y="1295400"/>
            <a:ext cx="8229600" cy="4114800"/>
          </a:xfrm>
        </p:spPr>
        <p:txBody>
          <a:bodyPr/>
          <a:lstStyle/>
          <a:p>
            <a:pPr eaLnBrk="1" hangingPunct="1"/>
            <a:r>
              <a:rPr lang="zh-CN" altLang="en-US" sz="4000" b="1"/>
              <a:t>建立一个</a:t>
            </a:r>
            <a:r>
              <a:rPr lang="zh-CN" altLang="en-US" sz="4000" b="1">
                <a:solidFill>
                  <a:srgbClr val="C00000"/>
                </a:solidFill>
              </a:rPr>
              <a:t>就绪队列</a:t>
            </a:r>
            <a:r>
              <a:rPr lang="zh-CN" altLang="en-US" sz="4000" b="1"/>
              <a:t>，每个提交的作业都放在就绪队列中，</a:t>
            </a:r>
            <a:r>
              <a:rPr lang="en-US" altLang="zh-CN" sz="4000" b="1"/>
              <a:t>scheduler</a:t>
            </a:r>
            <a:r>
              <a:rPr lang="zh-CN" altLang="en-US" sz="4000" b="1"/>
              <a:t>遍历该队列，找出优先级最高的作业让它执行。</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647CBAE7-F871-0247-AA14-72CEC53E266D}" type="slidenum">
              <a:rPr lang="en-US" altLang="zh-CN">
                <a:solidFill>
                  <a:srgbClr val="D38E27"/>
                </a:solidFill>
              </a:rPr>
              <a:pPr eaLnBrk="1" hangingPunct="1"/>
              <a:t>33</a:t>
            </a:fld>
            <a:endParaRPr lang="en-US" altLang="zh-CN">
              <a:solidFill>
                <a:srgbClr val="D38E27"/>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457200" y="292100"/>
            <a:ext cx="8229600" cy="698500"/>
          </a:xfrm>
        </p:spPr>
        <p:txBody>
          <a:bodyPr/>
          <a:lstStyle/>
          <a:p>
            <a:pPr eaLnBrk="1" fontAlgn="auto" hangingPunct="1">
              <a:spcAft>
                <a:spcPts val="0"/>
              </a:spcAft>
              <a:defRPr/>
            </a:pPr>
            <a:r>
              <a:rPr lang="zh-CN" altLang="zh-CN" b="1" smtClean="0"/>
              <a:t>作业调度模型要求及特点</a:t>
            </a:r>
            <a:r>
              <a:rPr lang="en-US" altLang="zh-CN" b="1" smtClean="0"/>
              <a:t>6</a:t>
            </a:r>
          </a:p>
        </p:txBody>
      </p:sp>
      <p:sp>
        <p:nvSpPr>
          <p:cNvPr id="30723" name="Rectangle 3"/>
          <p:cNvSpPr>
            <a:spLocks noGrp="1" noChangeArrowheads="1"/>
          </p:cNvSpPr>
          <p:nvPr>
            <p:ph idx="1"/>
          </p:nvPr>
        </p:nvSpPr>
        <p:spPr>
          <a:xfrm>
            <a:off x="457200" y="1295400"/>
            <a:ext cx="8229600" cy="3352800"/>
          </a:xfrm>
        </p:spPr>
        <p:txBody>
          <a:bodyPr/>
          <a:lstStyle/>
          <a:p>
            <a:pPr eaLnBrk="1" hangingPunct="1"/>
            <a:r>
              <a:rPr lang="zh-CN" altLang="en-US" sz="4000" b="1"/>
              <a:t>作业调度进程</a:t>
            </a:r>
            <a:r>
              <a:rPr lang="en-US" altLang="zh-CN" sz="4000" b="1"/>
              <a:t>scheduler</a:t>
            </a:r>
            <a:r>
              <a:rPr lang="zh-CN" altLang="en-US" sz="4000" b="1"/>
              <a:t>：</a:t>
            </a:r>
          </a:p>
          <a:p>
            <a:pPr eaLnBrk="1" hangingPunct="1">
              <a:buFontTx/>
              <a:buNone/>
            </a:pPr>
            <a:r>
              <a:rPr lang="zh-CN" altLang="en-US" sz="4000" b="1"/>
              <a:t>负责整个系统的运行，处理作业的</a:t>
            </a:r>
          </a:p>
          <a:p>
            <a:pPr eaLnBrk="1" hangingPunct="1">
              <a:buFontTx/>
              <a:buNone/>
            </a:pPr>
            <a:r>
              <a:rPr lang="zh-CN" altLang="en-US" sz="4000" b="1"/>
              <a:t>入队、出队及状态查看请求，在合</a:t>
            </a:r>
          </a:p>
          <a:p>
            <a:pPr eaLnBrk="1" hangingPunct="1">
              <a:buFontTx/>
              <a:buNone/>
            </a:pPr>
            <a:r>
              <a:rPr lang="zh-CN" altLang="en-US" sz="4000" b="1"/>
              <a:t>适的时间调度各作业运行。</a:t>
            </a:r>
            <a:endParaRPr lang="en-US" altLang="zh-CN" sz="4000" b="1"/>
          </a:p>
          <a:p>
            <a:pPr eaLnBrk="1" hangingPunct="1">
              <a:buFontTx/>
              <a:buNone/>
            </a:pPr>
            <a:r>
              <a:rPr lang="zh-CN" altLang="en-US" sz="4000" b="1"/>
              <a:t>具体是：</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81BEC7DF-D8C6-3A48-A939-03181F559D00}" type="slidenum">
              <a:rPr lang="en-US" altLang="zh-CN">
                <a:solidFill>
                  <a:srgbClr val="D38E27"/>
                </a:solidFill>
              </a:rPr>
              <a:pPr eaLnBrk="1" hangingPunct="1"/>
              <a:t>34</a:t>
            </a:fld>
            <a:endParaRPr lang="en-US" altLang="zh-CN">
              <a:solidFill>
                <a:srgbClr val="D38E27"/>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457200" y="152400"/>
            <a:ext cx="8229600" cy="774700"/>
          </a:xfrm>
        </p:spPr>
        <p:txBody>
          <a:bodyPr/>
          <a:lstStyle/>
          <a:p>
            <a:pPr eaLnBrk="1" fontAlgn="auto" hangingPunct="1">
              <a:spcAft>
                <a:spcPts val="0"/>
              </a:spcAft>
              <a:defRPr/>
            </a:pPr>
            <a:r>
              <a:rPr lang="zh-CN" altLang="zh-CN" b="1" smtClean="0"/>
              <a:t>作业调度模型要求及特点</a:t>
            </a:r>
            <a:r>
              <a:rPr lang="en-US" altLang="zh-CN" b="1" smtClean="0"/>
              <a:t>7</a:t>
            </a:r>
          </a:p>
        </p:txBody>
      </p:sp>
      <p:sp>
        <p:nvSpPr>
          <p:cNvPr id="31747" name="Rectangle 3"/>
          <p:cNvSpPr>
            <a:spLocks noGrp="1" noChangeArrowheads="1"/>
          </p:cNvSpPr>
          <p:nvPr>
            <p:ph idx="1"/>
          </p:nvPr>
        </p:nvSpPr>
        <p:spPr>
          <a:xfrm>
            <a:off x="457200" y="1143000"/>
            <a:ext cx="8229600" cy="4114800"/>
          </a:xfrm>
        </p:spPr>
        <p:txBody>
          <a:bodyPr/>
          <a:lstStyle/>
          <a:p>
            <a:pPr eaLnBrk="1" hangingPunct="1">
              <a:lnSpc>
                <a:spcPct val="90000"/>
              </a:lnSpc>
              <a:buFontTx/>
              <a:buNone/>
            </a:pPr>
            <a:r>
              <a:rPr lang="en-US" altLang="zh-CN" sz="4000" b="1"/>
              <a:t>1</a:t>
            </a:r>
            <a:r>
              <a:rPr lang="zh-CN" altLang="en-US" sz="4000" b="1"/>
              <a:t>、如果有新的作业到来，为其创建一个进程，其状态为就绪，然后将其放入</a:t>
            </a:r>
            <a:r>
              <a:rPr lang="zh-CN" altLang="en-US" sz="4000" b="1">
                <a:solidFill>
                  <a:srgbClr val="C00000"/>
                </a:solidFill>
              </a:rPr>
              <a:t>就绪队列</a:t>
            </a:r>
            <a:r>
              <a:rPr lang="zh-CN" altLang="en-US" sz="4000" b="1"/>
              <a:t>中。</a:t>
            </a:r>
          </a:p>
          <a:p>
            <a:pPr eaLnBrk="1" hangingPunct="1">
              <a:lnSpc>
                <a:spcPct val="90000"/>
              </a:lnSpc>
              <a:buFontTx/>
              <a:buNone/>
            </a:pPr>
            <a:r>
              <a:rPr lang="en-US" altLang="zh-CN" sz="4000" b="1"/>
              <a:t>2</a:t>
            </a:r>
            <a:r>
              <a:rPr lang="zh-CN" altLang="en-US" sz="4000" b="1"/>
              <a:t>、如果有出队请求则使该作业出队，然后清除相关的数据结构，若该作业当前正在运行，则发信号给它，使它停止运行，然后出队。</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8855454B-09CE-3843-B763-D6A2EACF2A03}" type="slidenum">
              <a:rPr lang="en-US" altLang="zh-CN">
                <a:solidFill>
                  <a:srgbClr val="D38E27"/>
                </a:solidFill>
              </a:rPr>
              <a:pPr eaLnBrk="1" hangingPunct="1"/>
              <a:t>35</a:t>
            </a:fld>
            <a:endParaRPr lang="en-US" altLang="zh-CN">
              <a:solidFill>
                <a:srgbClr val="D38E27"/>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fontAlgn="auto" hangingPunct="1">
              <a:spcAft>
                <a:spcPts val="0"/>
              </a:spcAft>
              <a:defRPr/>
            </a:pPr>
            <a:r>
              <a:rPr lang="zh-CN" altLang="zh-CN" b="1" smtClean="0"/>
              <a:t>作业调度模型要求及特点</a:t>
            </a:r>
            <a:r>
              <a:rPr lang="en-US" altLang="zh-CN" b="1" smtClean="0"/>
              <a:t>8</a:t>
            </a:r>
          </a:p>
        </p:txBody>
      </p:sp>
      <p:sp>
        <p:nvSpPr>
          <p:cNvPr id="32771" name="Rectangle 3"/>
          <p:cNvSpPr>
            <a:spLocks noGrp="1" noChangeArrowheads="1"/>
          </p:cNvSpPr>
          <p:nvPr>
            <p:ph idx="1"/>
          </p:nvPr>
        </p:nvSpPr>
        <p:spPr>
          <a:xfrm>
            <a:off x="457200" y="1676400"/>
            <a:ext cx="8229600" cy="2819400"/>
          </a:xfrm>
        </p:spPr>
        <p:txBody>
          <a:bodyPr/>
          <a:lstStyle/>
          <a:p>
            <a:pPr eaLnBrk="1" hangingPunct="1">
              <a:buFontTx/>
              <a:buNone/>
            </a:pPr>
            <a:r>
              <a:rPr lang="en-US" altLang="zh-CN" sz="4000" b="1"/>
              <a:t>3</a:t>
            </a:r>
            <a:r>
              <a:rPr lang="zh-CN" altLang="en-US" sz="4000" b="1"/>
              <a:t>、如果是状态查看请求，则输出当前运行的作业及就绪队列中所有作业的信息</a:t>
            </a:r>
            <a:r>
              <a:rPr lang="zh-CN" altLang="en-US" sz="4000"/>
              <a:t> 。</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FFC23810-2B68-8544-A0F0-795379BCF4ED}" type="slidenum">
              <a:rPr lang="en-US" altLang="zh-CN">
                <a:solidFill>
                  <a:srgbClr val="D38E27"/>
                </a:solidFill>
              </a:rPr>
              <a:pPr eaLnBrk="1" hangingPunct="1"/>
              <a:t>36</a:t>
            </a:fld>
            <a:endParaRPr lang="en-US" altLang="zh-CN">
              <a:solidFill>
                <a:srgbClr val="D38E27"/>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457200" y="152400"/>
            <a:ext cx="8229600" cy="622300"/>
          </a:xfrm>
        </p:spPr>
        <p:txBody>
          <a:bodyPr>
            <a:normAutofit fontScale="90000"/>
          </a:bodyPr>
          <a:lstStyle/>
          <a:p>
            <a:pPr eaLnBrk="1" fontAlgn="auto" hangingPunct="1">
              <a:spcAft>
                <a:spcPts val="0"/>
              </a:spcAft>
              <a:defRPr/>
            </a:pPr>
            <a:r>
              <a:rPr lang="zh-CN" altLang="zh-CN" b="1" smtClean="0"/>
              <a:t>作业调度模型要求及特点</a:t>
            </a:r>
            <a:r>
              <a:rPr lang="en-US" altLang="zh-CN" b="1" smtClean="0"/>
              <a:t>9</a:t>
            </a:r>
          </a:p>
        </p:txBody>
      </p:sp>
      <p:sp>
        <p:nvSpPr>
          <p:cNvPr id="33795" name="Rectangle 3"/>
          <p:cNvSpPr>
            <a:spLocks noGrp="1" noChangeArrowheads="1"/>
          </p:cNvSpPr>
          <p:nvPr>
            <p:ph idx="1"/>
          </p:nvPr>
        </p:nvSpPr>
        <p:spPr>
          <a:xfrm>
            <a:off x="228600" y="838200"/>
            <a:ext cx="8610600" cy="4800600"/>
          </a:xfrm>
        </p:spPr>
        <p:txBody>
          <a:bodyPr/>
          <a:lstStyle/>
          <a:p>
            <a:pPr eaLnBrk="1" hangingPunct="1">
              <a:lnSpc>
                <a:spcPct val="90000"/>
              </a:lnSpc>
            </a:pPr>
            <a:r>
              <a:rPr lang="zh-CN" altLang="zh-CN" sz="3400" b="1"/>
              <a:t>三个作业控制命令：</a:t>
            </a:r>
            <a:endParaRPr lang="zh-CN" altLang="en-US" sz="3400" b="1"/>
          </a:p>
          <a:p>
            <a:pPr eaLnBrk="1" hangingPunct="1">
              <a:lnSpc>
                <a:spcPct val="90000"/>
              </a:lnSpc>
              <a:buFontTx/>
              <a:buNone/>
            </a:pPr>
            <a:r>
              <a:rPr lang="en-US" altLang="zh-CN" sz="3400" b="1"/>
              <a:t>1</a:t>
            </a:r>
            <a:r>
              <a:rPr lang="zh-CN" altLang="en-US" sz="3400" b="1"/>
              <a:t>、</a:t>
            </a:r>
            <a:r>
              <a:rPr lang="zh-CN" altLang="en-US" sz="4000" b="1">
                <a:solidFill>
                  <a:srgbClr val="C00000"/>
                </a:solidFill>
              </a:rPr>
              <a:t>作业入队命令</a:t>
            </a:r>
            <a:r>
              <a:rPr lang="en-US" altLang="zh-CN" sz="4000" b="1">
                <a:solidFill>
                  <a:srgbClr val="C00000"/>
                </a:solidFill>
              </a:rPr>
              <a:t>enq</a:t>
            </a:r>
          </a:p>
          <a:p>
            <a:pPr eaLnBrk="1" hangingPunct="1">
              <a:lnSpc>
                <a:spcPct val="90000"/>
              </a:lnSpc>
              <a:buFontTx/>
              <a:buNone/>
            </a:pPr>
            <a:r>
              <a:rPr lang="zh-CN" altLang="en-US" sz="3400" b="1"/>
              <a:t>给</a:t>
            </a:r>
            <a:r>
              <a:rPr lang="en-US" altLang="zh-CN" sz="3400" b="1"/>
              <a:t>scheduler</a:t>
            </a:r>
            <a:r>
              <a:rPr lang="zh-CN" altLang="en-US" sz="3400" b="1"/>
              <a:t>调度程序发出</a:t>
            </a:r>
            <a:r>
              <a:rPr lang="zh-CN" altLang="en-US" sz="4000" b="1">
                <a:solidFill>
                  <a:srgbClr val="C00000"/>
                </a:solidFill>
              </a:rPr>
              <a:t>入队请求</a:t>
            </a:r>
            <a:r>
              <a:rPr lang="zh-CN" altLang="en-US" sz="3400" b="1"/>
              <a:t>，将作</a:t>
            </a:r>
          </a:p>
          <a:p>
            <a:pPr eaLnBrk="1" hangingPunct="1">
              <a:lnSpc>
                <a:spcPct val="90000"/>
              </a:lnSpc>
              <a:buFontTx/>
              <a:buNone/>
            </a:pPr>
            <a:r>
              <a:rPr lang="zh-CN" altLang="en-US" sz="3400" b="1"/>
              <a:t>业提交给系统运行。</a:t>
            </a:r>
          </a:p>
          <a:p>
            <a:pPr eaLnBrk="1" hangingPunct="1">
              <a:lnSpc>
                <a:spcPct val="90000"/>
              </a:lnSpc>
              <a:buFontTx/>
              <a:buNone/>
            </a:pPr>
            <a:r>
              <a:rPr lang="en-US" altLang="zh-CN" sz="3400" b="1"/>
              <a:t>Scheduler</a:t>
            </a:r>
            <a:r>
              <a:rPr lang="zh-CN" altLang="en-US" sz="3400" b="1"/>
              <a:t>调度程序为每个作业分配一个惟</a:t>
            </a:r>
          </a:p>
          <a:p>
            <a:pPr eaLnBrk="1" hangingPunct="1">
              <a:lnSpc>
                <a:spcPct val="90000"/>
              </a:lnSpc>
              <a:buFontTx/>
              <a:buNone/>
            </a:pPr>
            <a:r>
              <a:rPr lang="zh-CN" altLang="en-US" sz="3400" b="1"/>
              <a:t>一的</a:t>
            </a:r>
            <a:r>
              <a:rPr lang="en-US" altLang="zh-CN" sz="3400" b="1"/>
              <a:t>jid</a:t>
            </a:r>
            <a:r>
              <a:rPr lang="zh-CN" altLang="en-US" sz="3400" b="1"/>
              <a:t>（作业号）；为每个作业创建一个进</a:t>
            </a:r>
          </a:p>
          <a:p>
            <a:pPr eaLnBrk="1" hangingPunct="1">
              <a:lnSpc>
                <a:spcPct val="90000"/>
              </a:lnSpc>
              <a:buFontTx/>
              <a:buNone/>
            </a:pPr>
            <a:r>
              <a:rPr lang="zh-CN" altLang="en-US" sz="3400" b="1"/>
              <a:t>程，并将其状态置为</a:t>
            </a:r>
            <a:r>
              <a:rPr lang="en-US" altLang="zh-CN" sz="3400" b="1"/>
              <a:t>READY</a:t>
            </a:r>
            <a:r>
              <a:rPr lang="zh-CN" altLang="en-US" sz="3400" b="1"/>
              <a:t>，然后放入就绪</a:t>
            </a:r>
          </a:p>
          <a:p>
            <a:pPr eaLnBrk="1" hangingPunct="1">
              <a:lnSpc>
                <a:spcPct val="90000"/>
              </a:lnSpc>
              <a:buFontTx/>
              <a:buNone/>
            </a:pPr>
            <a:r>
              <a:rPr lang="zh-CN" altLang="en-US" sz="3400" b="1"/>
              <a:t>队列中。</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0AA4F4D3-E0F1-764D-A0E5-298EE0F097CE}" type="slidenum">
              <a:rPr lang="en-US" altLang="zh-CN">
                <a:solidFill>
                  <a:srgbClr val="D38E27"/>
                </a:solidFill>
              </a:rPr>
              <a:pPr eaLnBrk="1" hangingPunct="1"/>
              <a:t>37</a:t>
            </a:fld>
            <a:endParaRPr lang="en-US" altLang="zh-CN">
              <a:solidFill>
                <a:srgbClr val="D38E27"/>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457200" y="228600"/>
            <a:ext cx="8229600" cy="927100"/>
          </a:xfrm>
        </p:spPr>
        <p:txBody>
          <a:bodyPr/>
          <a:lstStyle/>
          <a:p>
            <a:pPr marL="838200" indent="-838200" eaLnBrk="1" fontAlgn="auto" hangingPunct="1">
              <a:spcAft>
                <a:spcPts val="0"/>
              </a:spcAft>
              <a:defRPr/>
            </a:pPr>
            <a:r>
              <a:rPr lang="zh-CN" altLang="zh-CN" b="1" smtClean="0"/>
              <a:t>作业调度模型要求及特点</a:t>
            </a:r>
            <a:r>
              <a:rPr lang="en-US" altLang="zh-CN" b="1" smtClean="0"/>
              <a:t>10</a:t>
            </a:r>
          </a:p>
        </p:txBody>
      </p:sp>
      <p:sp>
        <p:nvSpPr>
          <p:cNvPr id="34819" name="Rectangle 3"/>
          <p:cNvSpPr>
            <a:spLocks noGrp="1" noChangeArrowheads="1"/>
          </p:cNvSpPr>
          <p:nvPr>
            <p:ph idx="1"/>
          </p:nvPr>
        </p:nvSpPr>
        <p:spPr>
          <a:xfrm>
            <a:off x="457200" y="1219200"/>
            <a:ext cx="8229600" cy="4572000"/>
          </a:xfrm>
        </p:spPr>
        <p:txBody>
          <a:bodyPr/>
          <a:lstStyle/>
          <a:p>
            <a:pPr eaLnBrk="1" hangingPunct="1">
              <a:buFontTx/>
              <a:buNone/>
            </a:pPr>
            <a:r>
              <a:rPr lang="zh-CN" altLang="en-US" sz="4000" b="1"/>
              <a:t>格式：</a:t>
            </a:r>
            <a:r>
              <a:rPr lang="en-US" altLang="zh-CN" sz="4000" b="1"/>
              <a:t>enq [-p num] e_file args</a:t>
            </a:r>
          </a:p>
          <a:p>
            <a:pPr eaLnBrk="1" hangingPunct="1">
              <a:buFontTx/>
              <a:buNone/>
            </a:pPr>
            <a:r>
              <a:rPr lang="en-US" altLang="zh-CN" sz="4000" b="1"/>
              <a:t>-p num</a:t>
            </a:r>
            <a:r>
              <a:rPr lang="zh-CN" altLang="en-US" sz="4000" b="1"/>
              <a:t>：可选，该选项指定作业的</a:t>
            </a:r>
          </a:p>
          <a:p>
            <a:pPr eaLnBrk="1" hangingPunct="1">
              <a:buFontTx/>
              <a:buNone/>
            </a:pPr>
            <a:r>
              <a:rPr lang="zh-CN" altLang="en-US" sz="4000" b="1"/>
              <a:t>初始优先级</a:t>
            </a:r>
          </a:p>
          <a:p>
            <a:pPr eaLnBrk="1" hangingPunct="1">
              <a:buFontTx/>
              <a:buNone/>
            </a:pPr>
            <a:r>
              <a:rPr lang="en-US" altLang="zh-CN" sz="4000" b="1"/>
              <a:t>e_file args</a:t>
            </a:r>
            <a:r>
              <a:rPr lang="zh-CN" altLang="en-US" sz="4000" b="1"/>
              <a:t>：</a:t>
            </a:r>
            <a:r>
              <a:rPr lang="en-US" altLang="zh-CN" sz="4000" b="1"/>
              <a:t>e_file</a:t>
            </a:r>
            <a:r>
              <a:rPr lang="zh-CN" altLang="en-US" sz="4000" b="1"/>
              <a:t>是可执行文件</a:t>
            </a:r>
          </a:p>
          <a:p>
            <a:pPr eaLnBrk="1" hangingPunct="1">
              <a:buFontTx/>
              <a:buNone/>
            </a:pPr>
            <a:r>
              <a:rPr lang="zh-CN" altLang="en-US" sz="4000" b="1"/>
              <a:t>的名字，</a:t>
            </a:r>
            <a:r>
              <a:rPr lang="en-US" altLang="zh-CN" sz="4000" b="1"/>
              <a:t>args</a:t>
            </a:r>
            <a:r>
              <a:rPr lang="zh-CN" altLang="en-US" sz="4000" b="1"/>
              <a:t>是可执行文件的参数。</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4BE391DE-BB4F-AA49-8732-B1709F24EC59}" type="slidenum">
              <a:rPr lang="en-US" altLang="zh-CN">
                <a:solidFill>
                  <a:srgbClr val="D38E27"/>
                </a:solidFill>
              </a:rPr>
              <a:pPr eaLnBrk="1" hangingPunct="1"/>
              <a:t>38</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457200" y="292100"/>
            <a:ext cx="8229600" cy="774700"/>
          </a:xfrm>
        </p:spPr>
        <p:txBody>
          <a:bodyPr/>
          <a:lstStyle/>
          <a:p>
            <a:pPr eaLnBrk="1" fontAlgn="auto" hangingPunct="1">
              <a:spcAft>
                <a:spcPts val="0"/>
              </a:spcAft>
              <a:defRPr/>
            </a:pPr>
            <a:r>
              <a:rPr lang="zh-CN" altLang="zh-CN" b="1" smtClean="0"/>
              <a:t>作业调度模型要求及特点</a:t>
            </a:r>
            <a:r>
              <a:rPr lang="en-US" altLang="zh-CN" b="1" smtClean="0"/>
              <a:t>11</a:t>
            </a:r>
          </a:p>
        </p:txBody>
      </p:sp>
      <p:sp>
        <p:nvSpPr>
          <p:cNvPr id="35843" name="Rectangle 3"/>
          <p:cNvSpPr>
            <a:spLocks noGrp="1" noChangeArrowheads="1"/>
          </p:cNvSpPr>
          <p:nvPr>
            <p:ph idx="1"/>
          </p:nvPr>
        </p:nvSpPr>
        <p:spPr>
          <a:xfrm>
            <a:off x="457200" y="1295400"/>
            <a:ext cx="8229600" cy="4114800"/>
          </a:xfrm>
        </p:spPr>
        <p:txBody>
          <a:bodyPr/>
          <a:lstStyle/>
          <a:p>
            <a:pPr eaLnBrk="1" hangingPunct="1">
              <a:buFontTx/>
              <a:buNone/>
            </a:pPr>
            <a:r>
              <a:rPr lang="en-US" altLang="zh-CN" sz="4000" b="1"/>
              <a:t>2</a:t>
            </a:r>
            <a:r>
              <a:rPr lang="zh-CN" altLang="en-US" sz="4000" b="1"/>
              <a:t>、</a:t>
            </a:r>
            <a:r>
              <a:rPr lang="zh-CN" altLang="zh-CN" sz="4000" b="1">
                <a:solidFill>
                  <a:srgbClr val="C00000"/>
                </a:solidFill>
              </a:rPr>
              <a:t>作业出队命令</a:t>
            </a:r>
            <a:r>
              <a:rPr lang="en-US" altLang="zh-CN" sz="4000" b="1">
                <a:solidFill>
                  <a:srgbClr val="C00000"/>
                </a:solidFill>
              </a:rPr>
              <a:t>deq</a:t>
            </a:r>
            <a:r>
              <a:rPr lang="zh-CN" altLang="en-US" sz="4000" b="1"/>
              <a:t>：</a:t>
            </a:r>
          </a:p>
          <a:p>
            <a:pPr eaLnBrk="1" hangingPunct="1">
              <a:buFontTx/>
              <a:buNone/>
            </a:pPr>
            <a:r>
              <a:rPr lang="zh-CN" altLang="en-US" sz="4000" b="1"/>
              <a:t>给</a:t>
            </a:r>
            <a:r>
              <a:rPr lang="en-US" altLang="zh-CN" sz="4000" b="1"/>
              <a:t>scheduler</a:t>
            </a:r>
            <a:r>
              <a:rPr lang="zh-CN" altLang="en-US" sz="4000" b="1"/>
              <a:t>调度程序发出一个</a:t>
            </a:r>
            <a:r>
              <a:rPr lang="zh-CN" altLang="en-US" sz="4000" b="1">
                <a:solidFill>
                  <a:srgbClr val="C00000"/>
                </a:solidFill>
              </a:rPr>
              <a:t>出</a:t>
            </a:r>
          </a:p>
          <a:p>
            <a:pPr eaLnBrk="1" hangingPunct="1">
              <a:buFontTx/>
              <a:buNone/>
            </a:pPr>
            <a:r>
              <a:rPr lang="zh-CN" altLang="en-US" sz="4000" b="1">
                <a:solidFill>
                  <a:srgbClr val="C00000"/>
                </a:solidFill>
              </a:rPr>
              <a:t>队请求</a:t>
            </a:r>
          </a:p>
          <a:p>
            <a:pPr eaLnBrk="1" hangingPunct="1">
              <a:buFontTx/>
              <a:buNone/>
            </a:pPr>
            <a:r>
              <a:rPr lang="zh-CN" altLang="en-US" sz="4000" b="1"/>
              <a:t>格式：</a:t>
            </a:r>
            <a:r>
              <a:rPr lang="en-US" altLang="zh-CN" sz="4000" b="1"/>
              <a:t>deq jid</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B34B484E-41C1-F844-B649-23A356DE46E4}" type="slidenum">
              <a:rPr lang="en-US" altLang="zh-CN">
                <a:solidFill>
                  <a:srgbClr val="D38E27"/>
                </a:solidFill>
              </a:rPr>
              <a:pPr eaLnBrk="1" hangingPunct="1"/>
              <a:t>39</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Exec()</a:t>
            </a:r>
            <a:endParaRPr kumimoji="1"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700808"/>
            <a:ext cx="8555188" cy="4366341"/>
          </a:xfrm>
        </p:spPr>
      </p:pic>
      <p:sp>
        <p:nvSpPr>
          <p:cNvPr id="6" name="幻灯片编号占位符 5"/>
          <p:cNvSpPr>
            <a:spLocks noGrp="1"/>
          </p:cNvSpPr>
          <p:nvPr>
            <p:ph type="sldNum" sz="quarter" idx="12"/>
          </p:nvPr>
        </p:nvSpPr>
        <p:spPr/>
        <p:txBody>
          <a:bodyPr/>
          <a:lstStyle/>
          <a:p>
            <a:fld id="{7C71BC4D-946D-E449-8F0F-901514F4FB66}" type="slidenum">
              <a:rPr lang="en-US" altLang="zh-CN" smtClean="0"/>
              <a:pPr/>
              <a:t>4</a:t>
            </a:fld>
            <a:endParaRPr lang="en-US" altLang="zh-CN"/>
          </a:p>
        </p:txBody>
      </p:sp>
    </p:spTree>
    <p:extLst>
      <p:ext uri="{BB962C8B-B14F-4D97-AF65-F5344CB8AC3E}">
        <p14:creationId xmlns:p14="http://schemas.microsoft.com/office/powerpoint/2010/main" val="614518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457200" y="152400"/>
            <a:ext cx="8229600" cy="609600"/>
          </a:xfrm>
        </p:spPr>
        <p:txBody>
          <a:bodyPr>
            <a:normAutofit fontScale="90000"/>
          </a:bodyPr>
          <a:lstStyle/>
          <a:p>
            <a:pPr eaLnBrk="1" fontAlgn="auto" hangingPunct="1">
              <a:spcAft>
                <a:spcPts val="0"/>
              </a:spcAft>
              <a:defRPr/>
            </a:pPr>
            <a:r>
              <a:rPr lang="zh-CN" altLang="zh-CN" b="1" smtClean="0"/>
              <a:t>作业调度模型要求及特点</a:t>
            </a:r>
            <a:r>
              <a:rPr lang="en-US" altLang="zh-CN" b="1" smtClean="0"/>
              <a:t>12</a:t>
            </a:r>
          </a:p>
        </p:txBody>
      </p:sp>
      <p:sp>
        <p:nvSpPr>
          <p:cNvPr id="36867" name="Rectangle 3"/>
          <p:cNvSpPr>
            <a:spLocks noGrp="1" noChangeArrowheads="1"/>
          </p:cNvSpPr>
          <p:nvPr>
            <p:ph idx="1"/>
          </p:nvPr>
        </p:nvSpPr>
        <p:spPr>
          <a:xfrm>
            <a:off x="457200" y="965200"/>
            <a:ext cx="8229600" cy="5054600"/>
          </a:xfrm>
        </p:spPr>
        <p:txBody>
          <a:bodyPr/>
          <a:lstStyle/>
          <a:p>
            <a:pPr eaLnBrk="1" hangingPunct="1">
              <a:buFontTx/>
              <a:buNone/>
            </a:pPr>
            <a:r>
              <a:rPr lang="en-US" altLang="zh-CN" b="1"/>
              <a:t>3</a:t>
            </a:r>
            <a:r>
              <a:rPr lang="zh-CN" altLang="en-US" b="1"/>
              <a:t>、</a:t>
            </a:r>
            <a:r>
              <a:rPr lang="zh-CN" altLang="zh-CN" b="1"/>
              <a:t>作业</a:t>
            </a:r>
            <a:r>
              <a:rPr lang="zh-CN" altLang="zh-CN" sz="4000" b="1">
                <a:solidFill>
                  <a:srgbClr val="C00000"/>
                </a:solidFill>
              </a:rPr>
              <a:t>状态查看命令</a:t>
            </a:r>
            <a:r>
              <a:rPr lang="en-US" altLang="zh-CN" sz="4000" b="1">
                <a:solidFill>
                  <a:srgbClr val="C00000"/>
                </a:solidFill>
              </a:rPr>
              <a:t>stat</a:t>
            </a:r>
            <a:r>
              <a:rPr lang="zh-CN" altLang="en-US" b="1"/>
              <a:t>：</a:t>
            </a:r>
          </a:p>
          <a:p>
            <a:pPr eaLnBrk="1" hangingPunct="1">
              <a:buFontTx/>
              <a:buNone/>
            </a:pPr>
            <a:r>
              <a:rPr lang="zh-CN" altLang="en-US" b="1"/>
              <a:t>在标准输出上打印出当前运行作业及就绪队</a:t>
            </a:r>
          </a:p>
          <a:p>
            <a:pPr eaLnBrk="1" hangingPunct="1">
              <a:buFontTx/>
              <a:buNone/>
            </a:pPr>
            <a:r>
              <a:rPr lang="zh-CN" altLang="en-US" b="1"/>
              <a:t>列中各作业的信息，包括：</a:t>
            </a:r>
          </a:p>
          <a:p>
            <a:pPr eaLnBrk="1" hangingPunct="1"/>
            <a:r>
              <a:rPr lang="zh-CN" altLang="en-US" sz="2800" b="1"/>
              <a:t>进程的</a:t>
            </a:r>
            <a:r>
              <a:rPr lang="en-US" altLang="zh-CN" sz="2800" b="1"/>
              <a:t>pid</a:t>
            </a:r>
            <a:r>
              <a:rPr lang="zh-CN" altLang="en-US" sz="2800" b="1"/>
              <a:t>；</a:t>
            </a:r>
          </a:p>
          <a:p>
            <a:pPr eaLnBrk="1" hangingPunct="1"/>
            <a:r>
              <a:rPr lang="zh-CN" altLang="en-US" sz="2800" b="1"/>
              <a:t>作业提交者的</a:t>
            </a:r>
            <a:r>
              <a:rPr lang="en-US" altLang="zh-CN" sz="2800" b="1"/>
              <a:t>user name</a:t>
            </a:r>
            <a:r>
              <a:rPr lang="zh-CN" altLang="en-US" sz="2800" b="1"/>
              <a:t>；</a:t>
            </a:r>
          </a:p>
          <a:p>
            <a:pPr eaLnBrk="1" hangingPunct="1"/>
            <a:r>
              <a:rPr lang="zh-CN" altLang="en-US" sz="2800" b="1"/>
              <a:t>作业执行的时间；</a:t>
            </a:r>
          </a:p>
          <a:p>
            <a:pPr eaLnBrk="1" hangingPunct="1"/>
            <a:r>
              <a:rPr lang="zh-CN" altLang="en-US" sz="2800" b="1"/>
              <a:t>在就绪队列中总的等待时间；</a:t>
            </a:r>
          </a:p>
          <a:p>
            <a:pPr eaLnBrk="1" hangingPunct="1"/>
            <a:r>
              <a:rPr lang="zh-CN" altLang="en-US" sz="2800" b="1"/>
              <a:t>作业创建的时刻；</a:t>
            </a:r>
          </a:p>
          <a:p>
            <a:pPr eaLnBrk="1" hangingPunct="1"/>
            <a:r>
              <a:rPr lang="zh-CN" altLang="en-US" sz="2800" b="1"/>
              <a:t>此时作业的状态。</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F96D7CD9-172D-D440-B34E-5FE3B28A5E63}" type="slidenum">
              <a:rPr lang="en-US" altLang="zh-CN">
                <a:solidFill>
                  <a:srgbClr val="D38E27"/>
                </a:solidFill>
              </a:rPr>
              <a:pPr eaLnBrk="1" hangingPunct="1"/>
              <a:t>40</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xfrm>
            <a:off x="457200" y="292100"/>
            <a:ext cx="8229600" cy="546100"/>
          </a:xfrm>
        </p:spPr>
        <p:txBody>
          <a:bodyPr>
            <a:normAutofit fontScale="90000"/>
          </a:bodyPr>
          <a:lstStyle/>
          <a:p>
            <a:pPr eaLnBrk="1" fontAlgn="auto" hangingPunct="1">
              <a:spcAft>
                <a:spcPts val="0"/>
              </a:spcAft>
              <a:defRPr/>
            </a:pPr>
            <a:r>
              <a:rPr lang="zh-CN" altLang="zh-CN" b="1" smtClean="0"/>
              <a:t>作业调度模型要求及特点</a:t>
            </a:r>
            <a:r>
              <a:rPr lang="en-US" altLang="zh-CN" b="1" smtClean="0"/>
              <a:t>13</a:t>
            </a:r>
          </a:p>
        </p:txBody>
      </p:sp>
      <p:sp>
        <p:nvSpPr>
          <p:cNvPr id="37891" name="Rectangle 3"/>
          <p:cNvSpPr>
            <a:spLocks noGrp="1" noChangeArrowheads="1"/>
          </p:cNvSpPr>
          <p:nvPr>
            <p:ph idx="1"/>
          </p:nvPr>
        </p:nvSpPr>
        <p:spPr>
          <a:xfrm>
            <a:off x="431800" y="1055688"/>
            <a:ext cx="8229600" cy="4506912"/>
          </a:xfrm>
        </p:spPr>
        <p:txBody>
          <a:bodyPr/>
          <a:lstStyle/>
          <a:p>
            <a:pPr marL="609600" indent="-609600" eaLnBrk="1" hangingPunct="1">
              <a:lnSpc>
                <a:spcPct val="90000"/>
              </a:lnSpc>
              <a:buFontTx/>
              <a:buNone/>
            </a:pPr>
            <a:r>
              <a:rPr lang="zh-CN" altLang="en-US" sz="3600" b="1"/>
              <a:t>采用</a:t>
            </a:r>
            <a:r>
              <a:rPr lang="zh-CN" altLang="en-US" sz="4000" b="1">
                <a:solidFill>
                  <a:srgbClr val="C00000"/>
                </a:solidFill>
              </a:rPr>
              <a:t>多级反馈的循环</a:t>
            </a:r>
            <a:r>
              <a:rPr lang="zh-CN" altLang="en-US" sz="3600" b="1"/>
              <a:t>（</a:t>
            </a:r>
            <a:r>
              <a:rPr lang="en-US" altLang="zh-CN" sz="3600" b="1"/>
              <a:t>Round</a:t>
            </a:r>
          </a:p>
          <a:p>
            <a:pPr marL="609600" indent="-609600" eaLnBrk="1" hangingPunct="1">
              <a:lnSpc>
                <a:spcPct val="90000"/>
              </a:lnSpc>
              <a:buFontTx/>
              <a:buNone/>
            </a:pPr>
            <a:r>
              <a:rPr lang="en-US" altLang="zh-CN" sz="3600" b="1"/>
              <a:t> Robin</a:t>
            </a:r>
            <a:r>
              <a:rPr lang="zh-CN" altLang="en-US" sz="3600" b="1"/>
              <a:t>）</a:t>
            </a:r>
            <a:r>
              <a:rPr lang="zh-CN" altLang="en-US" sz="4000" b="1">
                <a:solidFill>
                  <a:srgbClr val="C00000"/>
                </a:solidFill>
              </a:rPr>
              <a:t>调度策略</a:t>
            </a:r>
            <a:r>
              <a:rPr lang="zh-CN" altLang="en-US" sz="3600" b="1"/>
              <a:t>（时间片与优先</a:t>
            </a:r>
          </a:p>
          <a:p>
            <a:pPr marL="609600" indent="-609600" eaLnBrk="1" hangingPunct="1">
              <a:lnSpc>
                <a:spcPct val="90000"/>
              </a:lnSpc>
              <a:buFontTx/>
              <a:buNone/>
            </a:pPr>
            <a:r>
              <a:rPr lang="zh-CN" altLang="en-US" sz="3600" b="1"/>
              <a:t>级结合）：</a:t>
            </a:r>
          </a:p>
          <a:p>
            <a:pPr marL="609600" indent="-609600" eaLnBrk="1" hangingPunct="1">
              <a:lnSpc>
                <a:spcPct val="90000"/>
              </a:lnSpc>
              <a:buFontTx/>
              <a:buNone/>
            </a:pPr>
            <a:r>
              <a:rPr lang="en-US" altLang="zh-CN" sz="4000" b="1"/>
              <a:t>1</a:t>
            </a:r>
            <a:r>
              <a:rPr lang="zh-CN" altLang="en-US" sz="4000" b="1"/>
              <a:t>、调度程序以</a:t>
            </a:r>
            <a:r>
              <a:rPr lang="zh-CN" altLang="en-US" sz="4000" b="1">
                <a:solidFill>
                  <a:srgbClr val="C00000"/>
                </a:solidFill>
              </a:rPr>
              <a:t>时间片为单位</a:t>
            </a:r>
            <a:r>
              <a:rPr lang="zh-CN" altLang="en-US" sz="4000" b="1"/>
              <a:t>进行作业调度（在时间片内，即使有高优先级的作业到来，调度程序不会马上调度）</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D530EA10-EF26-E840-90DC-C84C60E9EA31}" type="slidenum">
              <a:rPr lang="en-US" altLang="zh-CN">
                <a:solidFill>
                  <a:srgbClr val="D38E27"/>
                </a:solidFill>
              </a:rPr>
              <a:pPr eaLnBrk="1" hangingPunct="1"/>
              <a:t>41</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a:xfrm>
            <a:off x="457200" y="152400"/>
            <a:ext cx="8229600" cy="609600"/>
          </a:xfrm>
        </p:spPr>
        <p:txBody>
          <a:bodyPr>
            <a:normAutofit fontScale="90000"/>
          </a:bodyPr>
          <a:lstStyle/>
          <a:p>
            <a:pPr eaLnBrk="1" fontAlgn="auto" hangingPunct="1">
              <a:spcAft>
                <a:spcPts val="0"/>
              </a:spcAft>
              <a:defRPr/>
            </a:pPr>
            <a:r>
              <a:rPr lang="zh-CN" altLang="zh-CN" b="1" smtClean="0"/>
              <a:t>作业调度模型要求及特点</a:t>
            </a:r>
            <a:r>
              <a:rPr lang="en-US" altLang="zh-CN" b="1" smtClean="0"/>
              <a:t>14</a:t>
            </a:r>
          </a:p>
        </p:txBody>
      </p:sp>
      <p:sp>
        <p:nvSpPr>
          <p:cNvPr id="38915" name="Rectangle 3"/>
          <p:cNvSpPr>
            <a:spLocks noGrp="1" noChangeArrowheads="1"/>
          </p:cNvSpPr>
          <p:nvPr>
            <p:ph idx="1"/>
          </p:nvPr>
        </p:nvSpPr>
        <p:spPr>
          <a:xfrm>
            <a:off x="457200" y="1219200"/>
            <a:ext cx="8229600" cy="4114800"/>
          </a:xfrm>
        </p:spPr>
        <p:txBody>
          <a:bodyPr/>
          <a:lstStyle/>
          <a:p>
            <a:pPr eaLnBrk="1" hangingPunct="1">
              <a:buFontTx/>
              <a:buNone/>
            </a:pPr>
            <a:r>
              <a:rPr lang="en-US" altLang="zh-CN" sz="4400" b="1"/>
              <a:t>2</a:t>
            </a:r>
            <a:r>
              <a:rPr lang="zh-CN" altLang="en-US" sz="4400" b="1"/>
              <a:t>、每个作业有其</a:t>
            </a:r>
            <a:r>
              <a:rPr lang="zh-CN" altLang="en-US" sz="4000" b="1">
                <a:solidFill>
                  <a:srgbClr val="C00000"/>
                </a:solidFill>
              </a:rPr>
              <a:t>动态的优先级</a:t>
            </a:r>
            <a:r>
              <a:rPr lang="zh-CN" altLang="en-US" sz="4400" b="1"/>
              <a:t>，在用完分配的时间片后，可以被优先级更高的作业抢占运行。</a:t>
            </a:r>
          </a:p>
          <a:p>
            <a:pPr eaLnBrk="1" hangingPunct="1">
              <a:buFontTx/>
              <a:buNone/>
            </a:pPr>
            <a:r>
              <a:rPr lang="en-US" altLang="zh-CN" sz="4400" b="1"/>
              <a:t>3</a:t>
            </a:r>
            <a:r>
              <a:rPr lang="zh-CN" altLang="en-US" sz="4400" b="1"/>
              <a:t>、等待队列中的作业</a:t>
            </a:r>
            <a:r>
              <a:rPr lang="zh-CN" altLang="en-US" sz="4000" b="1">
                <a:solidFill>
                  <a:srgbClr val="C00000"/>
                </a:solidFill>
              </a:rPr>
              <a:t>等待时间越长，其优先级越高</a:t>
            </a:r>
            <a:r>
              <a:rPr lang="zh-CN" altLang="en-US" sz="4400" b="1"/>
              <a:t>。</a:t>
            </a:r>
            <a:endParaRPr lang="zh-CN" altLang="en-US" sz="4400"/>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AC2A8021-E07D-AE4F-88EC-A725B22BBFB3}" type="slidenum">
              <a:rPr lang="en-US" altLang="zh-CN">
                <a:solidFill>
                  <a:srgbClr val="D38E27"/>
                </a:solidFill>
              </a:rPr>
              <a:pPr eaLnBrk="1" hangingPunct="1"/>
              <a:t>42</a:t>
            </a:fld>
            <a:endParaRPr lang="en-US" altLang="zh-CN">
              <a:solidFill>
                <a:srgbClr val="D38E27"/>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fontAlgn="auto" hangingPunct="1">
              <a:spcAft>
                <a:spcPts val="0"/>
              </a:spcAft>
              <a:defRPr/>
            </a:pPr>
            <a:r>
              <a:rPr lang="zh-CN" altLang="zh-CN" b="1" smtClean="0"/>
              <a:t>作业调度模型要求及特点</a:t>
            </a:r>
            <a:r>
              <a:rPr lang="en-US" altLang="zh-CN" b="1" smtClean="0"/>
              <a:t>15</a:t>
            </a:r>
          </a:p>
        </p:txBody>
      </p:sp>
      <p:sp>
        <p:nvSpPr>
          <p:cNvPr id="39939" name="Rectangle 3"/>
          <p:cNvSpPr>
            <a:spLocks noGrp="1" noChangeArrowheads="1"/>
          </p:cNvSpPr>
          <p:nvPr>
            <p:ph idx="1"/>
          </p:nvPr>
        </p:nvSpPr>
        <p:spPr>
          <a:xfrm>
            <a:off x="457200" y="1600200"/>
            <a:ext cx="8229600" cy="2971800"/>
          </a:xfrm>
        </p:spPr>
        <p:txBody>
          <a:bodyPr/>
          <a:lstStyle/>
          <a:p>
            <a:pPr eaLnBrk="1" hangingPunct="1"/>
            <a:r>
              <a:rPr lang="zh-CN" altLang="en-US" sz="4000" b="1"/>
              <a:t>作业调度命令及三个作业控制命令作为</a:t>
            </a:r>
            <a:r>
              <a:rPr lang="en-US" altLang="zh-CN" sz="4000" b="1"/>
              <a:t>Linux</a:t>
            </a:r>
            <a:r>
              <a:rPr lang="zh-CN" altLang="en-US" sz="4000" b="1"/>
              <a:t>系统的命令，也受</a:t>
            </a:r>
            <a:r>
              <a:rPr lang="zh-CN" altLang="en-US" sz="4000" b="1">
                <a:solidFill>
                  <a:srgbClr val="C00000"/>
                </a:solidFill>
              </a:rPr>
              <a:t>操作系统本身的进程调度</a:t>
            </a:r>
            <a:r>
              <a:rPr lang="zh-CN" altLang="en-US" sz="4000" b="1"/>
              <a:t>，本实验忽略考虑。</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2E1335EB-B546-2D43-B773-FEE892C6A3F8}" type="slidenum">
              <a:rPr lang="en-US" altLang="zh-CN">
                <a:solidFill>
                  <a:srgbClr val="D38E27"/>
                </a:solidFill>
              </a:rPr>
              <a:pPr eaLnBrk="1" hangingPunct="1"/>
              <a:t>43</a:t>
            </a:fld>
            <a:endParaRPr lang="en-US" altLang="zh-CN">
              <a:solidFill>
                <a:srgbClr val="D38E27"/>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457200" y="152400"/>
            <a:ext cx="8229600" cy="698500"/>
          </a:xfrm>
        </p:spPr>
        <p:txBody>
          <a:bodyPr/>
          <a:lstStyle/>
          <a:p>
            <a:pPr eaLnBrk="1" fontAlgn="auto" hangingPunct="1">
              <a:spcAft>
                <a:spcPts val="0"/>
              </a:spcAft>
              <a:defRPr/>
            </a:pPr>
            <a:r>
              <a:rPr lang="zh-CN" altLang="en-US" b="1" smtClean="0">
                <a:latin typeface="宋体" pitchFamily="2" charset="-122"/>
              </a:rPr>
              <a:t>程序的实现</a:t>
            </a:r>
            <a:r>
              <a:rPr lang="en-US" altLang="zh-CN" smtClean="0">
                <a:latin typeface="Arial"/>
              </a:rPr>
              <a:t>——</a:t>
            </a:r>
            <a:r>
              <a:rPr lang="zh-CN" altLang="en-US" b="1" smtClean="0"/>
              <a:t>数据结构</a:t>
            </a:r>
            <a:r>
              <a:rPr lang="zh-CN" altLang="en-US" smtClean="0"/>
              <a:t> </a:t>
            </a:r>
            <a:r>
              <a:rPr lang="en-US" altLang="zh-CN" smtClean="0"/>
              <a:t>1</a:t>
            </a:r>
          </a:p>
        </p:txBody>
      </p:sp>
      <p:sp>
        <p:nvSpPr>
          <p:cNvPr id="40963" name="Rectangle 3"/>
          <p:cNvSpPr>
            <a:spLocks noGrp="1" noChangeArrowheads="1"/>
          </p:cNvSpPr>
          <p:nvPr>
            <p:ph idx="1"/>
          </p:nvPr>
        </p:nvSpPr>
        <p:spPr>
          <a:xfrm>
            <a:off x="304800" y="990600"/>
            <a:ext cx="8610600" cy="5181600"/>
          </a:xfrm>
        </p:spPr>
        <p:txBody>
          <a:bodyPr/>
          <a:lstStyle/>
          <a:p>
            <a:pPr eaLnBrk="1" hangingPunct="1">
              <a:lnSpc>
                <a:spcPct val="80000"/>
              </a:lnSpc>
            </a:pPr>
            <a:r>
              <a:rPr lang="zh-CN" altLang="en-US" sz="3600" b="1"/>
              <a:t>作业信息结构：</a:t>
            </a:r>
            <a:endParaRPr lang="zh-CN" altLang="en-US" sz="3600" b="1">
              <a:latin typeface="宋体" charset="-122"/>
            </a:endParaRPr>
          </a:p>
          <a:p>
            <a:pPr eaLnBrk="1" hangingPunct="1">
              <a:lnSpc>
                <a:spcPct val="80000"/>
              </a:lnSpc>
              <a:buFontTx/>
              <a:buNone/>
            </a:pPr>
            <a:r>
              <a:rPr lang="en-US" altLang="zh-CN" b="1"/>
              <a:t>struct jobinfo {</a:t>
            </a:r>
          </a:p>
          <a:p>
            <a:pPr eaLnBrk="1" hangingPunct="1">
              <a:lnSpc>
                <a:spcPct val="80000"/>
              </a:lnSpc>
              <a:buFontTx/>
              <a:buNone/>
            </a:pPr>
            <a:r>
              <a:rPr lang="en-US" altLang="zh-CN" b="1"/>
              <a:t>  int        jid;            /* job id */</a:t>
            </a:r>
          </a:p>
          <a:p>
            <a:pPr eaLnBrk="1" hangingPunct="1">
              <a:lnSpc>
                <a:spcPct val="80000"/>
              </a:lnSpc>
              <a:buFontTx/>
              <a:buNone/>
            </a:pPr>
            <a:r>
              <a:rPr lang="en-US" altLang="zh-CN" b="1"/>
              <a:t>  int        pid;           /* process id */</a:t>
            </a:r>
          </a:p>
          <a:p>
            <a:pPr eaLnBrk="1" hangingPunct="1">
              <a:lnSpc>
                <a:spcPct val="80000"/>
              </a:lnSpc>
              <a:buFontTx/>
              <a:buNone/>
            </a:pPr>
            <a:r>
              <a:rPr lang="en-US" altLang="zh-CN" b="1"/>
              <a:t>  char** </a:t>
            </a:r>
            <a:r>
              <a:rPr lang="en-US" altLang="zh-CN" sz="4000" b="1">
                <a:solidFill>
                  <a:srgbClr val="C00000"/>
                </a:solidFill>
              </a:rPr>
              <a:t>cmdarg;   </a:t>
            </a:r>
            <a:r>
              <a:rPr lang="en-US" altLang="zh-CN" b="1"/>
              <a:t>/* the command &amp; 						args to execute */</a:t>
            </a:r>
          </a:p>
          <a:p>
            <a:pPr eaLnBrk="1" hangingPunct="1">
              <a:lnSpc>
                <a:spcPct val="80000"/>
              </a:lnSpc>
              <a:buFontTx/>
              <a:buNone/>
            </a:pPr>
            <a:r>
              <a:rPr lang="en-US" altLang="zh-CN" b="1"/>
              <a:t>  int    defpri;          /* default priority */</a:t>
            </a:r>
          </a:p>
          <a:p>
            <a:pPr eaLnBrk="1" hangingPunct="1">
              <a:lnSpc>
                <a:spcPct val="80000"/>
              </a:lnSpc>
              <a:buFontTx/>
              <a:buNone/>
            </a:pPr>
            <a:r>
              <a:rPr lang="en-US" altLang="zh-CN" b="1"/>
              <a:t>  int    curpri;          /* current priority */</a:t>
            </a:r>
          </a:p>
          <a:p>
            <a:pPr eaLnBrk="1" hangingPunct="1">
              <a:lnSpc>
                <a:spcPct val="80000"/>
              </a:lnSpc>
              <a:buFontTx/>
              <a:buNone/>
            </a:pPr>
            <a:r>
              <a:rPr lang="en-US" altLang="zh-CN" b="1"/>
              <a:t>  </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EBF592BC-8A42-D04C-8C1C-F393B0FA1217}" type="slidenum">
              <a:rPr lang="en-US" altLang="zh-CN">
                <a:solidFill>
                  <a:srgbClr val="D38E27"/>
                </a:solidFill>
              </a:rPr>
              <a:pPr eaLnBrk="1" hangingPunct="1"/>
              <a:t>44</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457200" y="152400"/>
            <a:ext cx="8229600" cy="698500"/>
          </a:xfrm>
        </p:spPr>
        <p:txBody>
          <a:bodyPr/>
          <a:lstStyle/>
          <a:p>
            <a:pPr eaLnBrk="1" fontAlgn="auto" hangingPunct="1">
              <a:spcAft>
                <a:spcPts val="0"/>
              </a:spcAft>
              <a:defRPr/>
            </a:pPr>
            <a:r>
              <a:rPr lang="zh-CN" altLang="en-US" b="1" smtClean="0">
                <a:latin typeface="宋体" pitchFamily="2" charset="-122"/>
              </a:rPr>
              <a:t>程序的实现</a:t>
            </a:r>
            <a:r>
              <a:rPr lang="en-US" altLang="zh-CN" smtClean="0">
                <a:latin typeface="Arial"/>
              </a:rPr>
              <a:t>——</a:t>
            </a:r>
            <a:r>
              <a:rPr lang="zh-CN" altLang="en-US" b="1" smtClean="0"/>
              <a:t>数据结构</a:t>
            </a:r>
            <a:r>
              <a:rPr lang="en-US" altLang="zh-CN" b="1" smtClean="0"/>
              <a:t>2</a:t>
            </a:r>
          </a:p>
        </p:txBody>
      </p:sp>
      <p:sp>
        <p:nvSpPr>
          <p:cNvPr id="41987" name="Rectangle 3"/>
          <p:cNvSpPr>
            <a:spLocks noGrp="1" noChangeArrowheads="1"/>
          </p:cNvSpPr>
          <p:nvPr>
            <p:ph idx="1"/>
          </p:nvPr>
        </p:nvSpPr>
        <p:spPr>
          <a:xfrm>
            <a:off x="228600" y="990600"/>
            <a:ext cx="8686800" cy="4114800"/>
          </a:xfrm>
        </p:spPr>
        <p:txBody>
          <a:bodyPr/>
          <a:lstStyle/>
          <a:p>
            <a:pPr eaLnBrk="1" hangingPunct="1">
              <a:lnSpc>
                <a:spcPct val="80000"/>
              </a:lnSpc>
              <a:buFontTx/>
              <a:buNone/>
            </a:pPr>
            <a:r>
              <a:rPr lang="en-US" altLang="zh-CN" sz="2800" b="1"/>
              <a:t>  int    ownerid;         /* the job owner id */</a:t>
            </a:r>
          </a:p>
          <a:p>
            <a:pPr eaLnBrk="1" hangingPunct="1">
              <a:lnSpc>
                <a:spcPct val="80000"/>
              </a:lnSpc>
              <a:buFontTx/>
              <a:buNone/>
            </a:pPr>
            <a:r>
              <a:rPr lang="en-US" altLang="zh-CN" sz="2800" b="1"/>
              <a:t>  int    wait_time;      /* the time job in							waitqueue */</a:t>
            </a:r>
          </a:p>
          <a:p>
            <a:pPr eaLnBrk="1" hangingPunct="1">
              <a:lnSpc>
                <a:spcPct val="80000"/>
              </a:lnSpc>
              <a:buFontTx/>
              <a:buNone/>
            </a:pPr>
            <a:endParaRPr lang="en-US" altLang="zh-CN" sz="2800" b="1"/>
          </a:p>
          <a:p>
            <a:pPr eaLnBrk="1" hangingPunct="1">
              <a:lnSpc>
                <a:spcPct val="80000"/>
              </a:lnSpc>
              <a:buFontTx/>
              <a:buNone/>
            </a:pPr>
            <a:r>
              <a:rPr lang="en-US" altLang="zh-CN" sz="2800" b="1"/>
              <a:t>  time_t create_time;/* the time job create */</a:t>
            </a:r>
          </a:p>
          <a:p>
            <a:pPr eaLnBrk="1" hangingPunct="1">
              <a:lnSpc>
                <a:spcPct val="80000"/>
              </a:lnSpc>
              <a:buFontTx/>
              <a:buNone/>
            </a:pPr>
            <a:r>
              <a:rPr lang="en-US" altLang="zh-CN" sz="2800" b="1"/>
              <a:t>  int    run_time;         /* the time job running*/</a:t>
            </a:r>
          </a:p>
          <a:p>
            <a:pPr eaLnBrk="1" hangingPunct="1">
              <a:lnSpc>
                <a:spcPct val="80000"/>
              </a:lnSpc>
              <a:buFontTx/>
              <a:buNone/>
            </a:pPr>
            <a:r>
              <a:rPr lang="en-US" altLang="zh-CN" sz="2800" b="1"/>
              <a:t>  enum   jobstate state;      /* job state */</a:t>
            </a:r>
          </a:p>
          <a:p>
            <a:pPr eaLnBrk="1" hangingPunct="1">
              <a:lnSpc>
                <a:spcPct val="80000"/>
              </a:lnSpc>
              <a:buFontTx/>
              <a:buNone/>
            </a:pPr>
            <a:endParaRPr lang="en-US" altLang="zh-CN" sz="2800" b="1"/>
          </a:p>
          <a:p>
            <a:pPr eaLnBrk="1" hangingPunct="1">
              <a:lnSpc>
                <a:spcPct val="80000"/>
              </a:lnSpc>
              <a:buFontTx/>
              <a:buNone/>
            </a:pPr>
            <a:r>
              <a:rPr lang="en-US" altLang="zh-CN" sz="2800" b="1"/>
              <a:t>};</a:t>
            </a:r>
            <a:endParaRPr lang="en-US" altLang="zh-CN"/>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7690D7F9-FA71-F945-8225-05251711C807}" type="slidenum">
              <a:rPr lang="en-US" altLang="zh-CN">
                <a:solidFill>
                  <a:srgbClr val="D38E27"/>
                </a:solidFill>
              </a:rPr>
              <a:pPr eaLnBrk="1" hangingPunct="1"/>
              <a:t>45</a:t>
            </a:fld>
            <a:endParaRPr lang="en-US" altLang="zh-CN">
              <a:solidFill>
                <a:srgbClr val="D38E27"/>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457200" y="152400"/>
            <a:ext cx="8229600" cy="774700"/>
          </a:xfrm>
        </p:spPr>
        <p:txBody>
          <a:bodyPr/>
          <a:lstStyle/>
          <a:p>
            <a:pPr eaLnBrk="1" fontAlgn="auto" hangingPunct="1">
              <a:spcAft>
                <a:spcPts val="0"/>
              </a:spcAft>
              <a:defRPr/>
            </a:pPr>
            <a:r>
              <a:rPr lang="zh-CN" altLang="en-US" b="1" smtClean="0">
                <a:latin typeface="宋体" pitchFamily="2" charset="-122"/>
              </a:rPr>
              <a:t>程序的实现</a:t>
            </a:r>
            <a:r>
              <a:rPr lang="en-US" altLang="zh-CN" smtClean="0">
                <a:latin typeface="Arial"/>
              </a:rPr>
              <a:t>——</a:t>
            </a:r>
            <a:r>
              <a:rPr lang="zh-CN" altLang="en-US" b="1" smtClean="0"/>
              <a:t>数据结构</a:t>
            </a:r>
            <a:r>
              <a:rPr lang="en-US" altLang="zh-CN" b="1" smtClean="0"/>
              <a:t>3</a:t>
            </a:r>
          </a:p>
        </p:txBody>
      </p:sp>
      <p:sp>
        <p:nvSpPr>
          <p:cNvPr id="43011" name="Rectangle 3"/>
          <p:cNvSpPr>
            <a:spLocks noGrp="1" noChangeArrowheads="1"/>
          </p:cNvSpPr>
          <p:nvPr>
            <p:ph idx="1"/>
          </p:nvPr>
        </p:nvSpPr>
        <p:spPr>
          <a:xfrm>
            <a:off x="457200" y="990600"/>
            <a:ext cx="8229600" cy="5029200"/>
          </a:xfrm>
        </p:spPr>
        <p:txBody>
          <a:bodyPr/>
          <a:lstStyle/>
          <a:p>
            <a:pPr eaLnBrk="1" hangingPunct="1"/>
            <a:r>
              <a:rPr lang="zh-CN" altLang="en-US" sz="3600" b="1"/>
              <a:t>作业调度命令结构：</a:t>
            </a:r>
          </a:p>
          <a:p>
            <a:pPr eaLnBrk="1" hangingPunct="1">
              <a:lnSpc>
                <a:spcPct val="80000"/>
              </a:lnSpc>
              <a:buFontTx/>
              <a:buNone/>
            </a:pPr>
            <a:r>
              <a:rPr lang="en-US" altLang="zh-CN" sz="3600" b="1"/>
              <a:t>struct  jobcmd {</a:t>
            </a:r>
          </a:p>
          <a:p>
            <a:pPr eaLnBrk="1" hangingPunct="1">
              <a:lnSpc>
                <a:spcPct val="80000"/>
              </a:lnSpc>
              <a:buFontTx/>
              <a:buNone/>
            </a:pPr>
            <a:r>
              <a:rPr lang="en-US" altLang="zh-CN" sz="3600" b="1"/>
              <a:t>  enum 	cmdtype  type;</a:t>
            </a:r>
          </a:p>
          <a:p>
            <a:pPr eaLnBrk="1" hangingPunct="1">
              <a:lnSpc>
                <a:spcPct val="80000"/>
              </a:lnSpc>
              <a:buFontTx/>
              <a:buNone/>
            </a:pPr>
            <a:r>
              <a:rPr lang="en-US" altLang="zh-CN" sz="3600" b="1"/>
              <a:t>  int		argnum;</a:t>
            </a:r>
          </a:p>
          <a:p>
            <a:pPr eaLnBrk="1" hangingPunct="1">
              <a:lnSpc>
                <a:spcPct val="80000"/>
              </a:lnSpc>
              <a:buFontTx/>
              <a:buNone/>
            </a:pPr>
            <a:r>
              <a:rPr lang="en-US" altLang="zh-CN" sz="3600" b="1"/>
              <a:t>  int		owner;</a:t>
            </a:r>
          </a:p>
          <a:p>
            <a:pPr eaLnBrk="1" hangingPunct="1">
              <a:lnSpc>
                <a:spcPct val="80000"/>
              </a:lnSpc>
              <a:buFontTx/>
              <a:buNone/>
            </a:pPr>
            <a:r>
              <a:rPr lang="en-US" altLang="zh-CN" sz="3600" b="1"/>
              <a:t>  int		defpri;</a:t>
            </a:r>
          </a:p>
          <a:p>
            <a:pPr eaLnBrk="1" hangingPunct="1">
              <a:lnSpc>
                <a:spcPct val="80000"/>
              </a:lnSpc>
              <a:buFontTx/>
              <a:buNone/>
            </a:pPr>
            <a:r>
              <a:rPr lang="en-US" altLang="zh-CN" sz="3600" b="1"/>
              <a:t>  char	</a:t>
            </a:r>
            <a:r>
              <a:rPr lang="en-US" altLang="zh-CN" sz="4000" b="1">
                <a:solidFill>
                  <a:srgbClr val="C00000"/>
                </a:solidFill>
              </a:rPr>
              <a:t>data[BUFLEN];</a:t>
            </a:r>
          </a:p>
          <a:p>
            <a:pPr eaLnBrk="1" hangingPunct="1">
              <a:lnSpc>
                <a:spcPct val="80000"/>
              </a:lnSpc>
              <a:buFontTx/>
              <a:buNone/>
            </a:pPr>
            <a:r>
              <a:rPr lang="en-US" altLang="zh-CN" sz="3600" b="1"/>
              <a:t>};</a:t>
            </a:r>
            <a:endParaRPr lang="en-US" altLang="zh-CN" sz="3600"/>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F1425E83-1849-0848-B577-0EB302F6536B}" type="slidenum">
              <a:rPr lang="en-US" altLang="zh-CN">
                <a:solidFill>
                  <a:srgbClr val="D38E27"/>
                </a:solidFill>
              </a:rPr>
              <a:pPr eaLnBrk="1" hangingPunct="1"/>
              <a:t>46</a:t>
            </a:fld>
            <a:endParaRPr lang="en-US" altLang="zh-CN">
              <a:solidFill>
                <a:srgbClr val="D38E27"/>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457200" y="228600"/>
            <a:ext cx="8229600" cy="698500"/>
          </a:xfrm>
        </p:spPr>
        <p:txBody>
          <a:bodyPr/>
          <a:lstStyle/>
          <a:p>
            <a:pPr eaLnBrk="1" fontAlgn="auto" hangingPunct="1">
              <a:spcAft>
                <a:spcPts val="0"/>
              </a:spcAft>
              <a:defRPr/>
            </a:pPr>
            <a:r>
              <a:rPr lang="zh-CN" altLang="en-US" b="1" smtClean="0">
                <a:latin typeface="宋体" pitchFamily="2" charset="-122"/>
              </a:rPr>
              <a:t>程序的实现</a:t>
            </a:r>
            <a:r>
              <a:rPr lang="en-US" altLang="zh-CN" smtClean="0">
                <a:latin typeface="Arial"/>
              </a:rPr>
              <a:t>——</a:t>
            </a:r>
            <a:r>
              <a:rPr lang="zh-CN" altLang="en-US" b="1" smtClean="0"/>
              <a:t>数据结构</a:t>
            </a:r>
            <a:r>
              <a:rPr lang="en-US" altLang="zh-CN" b="1" smtClean="0"/>
              <a:t>4</a:t>
            </a:r>
          </a:p>
        </p:txBody>
      </p:sp>
      <p:sp>
        <p:nvSpPr>
          <p:cNvPr id="44035" name="Rectangle 3"/>
          <p:cNvSpPr>
            <a:spLocks noGrp="1" noChangeArrowheads="1"/>
          </p:cNvSpPr>
          <p:nvPr>
            <p:ph idx="1"/>
          </p:nvPr>
        </p:nvSpPr>
        <p:spPr>
          <a:xfrm>
            <a:off x="457200" y="1219200"/>
            <a:ext cx="8229600" cy="3962400"/>
          </a:xfrm>
        </p:spPr>
        <p:txBody>
          <a:bodyPr/>
          <a:lstStyle/>
          <a:p>
            <a:pPr eaLnBrk="1" hangingPunct="1">
              <a:lnSpc>
                <a:spcPct val="80000"/>
              </a:lnSpc>
              <a:buFontTx/>
              <a:buNone/>
            </a:pPr>
            <a:r>
              <a:rPr lang="en-US" altLang="zh-CN" sz="4000" b="1"/>
              <a:t>enum cmdtype {</a:t>
            </a:r>
          </a:p>
          <a:p>
            <a:pPr eaLnBrk="1" hangingPunct="1">
              <a:lnSpc>
                <a:spcPct val="80000"/>
              </a:lnSpc>
              <a:buFontTx/>
              <a:buNone/>
            </a:pPr>
            <a:r>
              <a:rPr lang="en-US" altLang="zh-CN" sz="4000" b="1"/>
              <a:t> 		ENQ = -1, </a:t>
            </a:r>
          </a:p>
          <a:p>
            <a:pPr eaLnBrk="1" hangingPunct="1">
              <a:lnSpc>
                <a:spcPct val="80000"/>
              </a:lnSpc>
              <a:buFontTx/>
              <a:buNone/>
            </a:pPr>
            <a:r>
              <a:rPr lang="en-US" altLang="zh-CN" sz="4000" b="1"/>
              <a:t>		DEQ = -2, </a:t>
            </a:r>
          </a:p>
          <a:p>
            <a:pPr eaLnBrk="1" hangingPunct="1">
              <a:lnSpc>
                <a:spcPct val="80000"/>
              </a:lnSpc>
              <a:buFontTx/>
              <a:buNone/>
            </a:pPr>
            <a:r>
              <a:rPr lang="en-US" altLang="zh-CN" sz="4000" b="1"/>
              <a:t>		STAT = -3</a:t>
            </a:r>
          </a:p>
          <a:p>
            <a:pPr eaLnBrk="1" hangingPunct="1">
              <a:lnSpc>
                <a:spcPct val="80000"/>
              </a:lnSpc>
              <a:buFontTx/>
              <a:buNone/>
            </a:pPr>
            <a:r>
              <a:rPr lang="en-US" altLang="zh-CN" sz="4000" b="1"/>
              <a:t>};</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6C1AF7D8-710A-E441-BFCF-6C31B83996DF}" type="slidenum">
              <a:rPr lang="en-US" altLang="zh-CN">
                <a:solidFill>
                  <a:srgbClr val="D38E27"/>
                </a:solidFill>
              </a:rPr>
              <a:pPr eaLnBrk="1" hangingPunct="1"/>
              <a:t>47</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457200" y="215900"/>
            <a:ext cx="8229600" cy="698500"/>
          </a:xfrm>
        </p:spPr>
        <p:txBody>
          <a:bodyPr/>
          <a:lstStyle/>
          <a:p>
            <a:pPr eaLnBrk="1" fontAlgn="auto" hangingPunct="1">
              <a:spcAft>
                <a:spcPts val="0"/>
              </a:spcAft>
              <a:defRPr/>
            </a:pPr>
            <a:r>
              <a:rPr lang="zh-CN" altLang="en-US" b="1" smtClean="0">
                <a:latin typeface="宋体" pitchFamily="2" charset="-122"/>
              </a:rPr>
              <a:t>程序的实现</a:t>
            </a:r>
            <a:r>
              <a:rPr lang="en-US" altLang="zh-CN" smtClean="0">
                <a:latin typeface="Arial"/>
              </a:rPr>
              <a:t>——</a:t>
            </a:r>
            <a:r>
              <a:rPr lang="zh-CN" altLang="en-US" b="1" smtClean="0"/>
              <a:t>数据结构</a:t>
            </a:r>
            <a:r>
              <a:rPr lang="en-US" altLang="zh-CN" b="1" smtClean="0"/>
              <a:t>5</a:t>
            </a:r>
          </a:p>
        </p:txBody>
      </p:sp>
      <p:sp>
        <p:nvSpPr>
          <p:cNvPr id="45059" name="Rectangle 3"/>
          <p:cNvSpPr>
            <a:spLocks noGrp="1" noChangeArrowheads="1"/>
          </p:cNvSpPr>
          <p:nvPr>
            <p:ph idx="1"/>
          </p:nvPr>
        </p:nvSpPr>
        <p:spPr>
          <a:xfrm>
            <a:off x="457200" y="990600"/>
            <a:ext cx="8229600" cy="4648200"/>
          </a:xfrm>
        </p:spPr>
        <p:txBody>
          <a:bodyPr/>
          <a:lstStyle/>
          <a:p>
            <a:pPr eaLnBrk="1" hangingPunct="1"/>
            <a:r>
              <a:rPr lang="zh-CN" altLang="en-US" sz="4000" b="1"/>
              <a:t>就绪队列结构</a:t>
            </a:r>
          </a:p>
          <a:p>
            <a:pPr eaLnBrk="1" hangingPunct="1">
              <a:buFontTx/>
              <a:buNone/>
            </a:pPr>
            <a:r>
              <a:rPr lang="en-US" altLang="zh-CN" sz="4000" b="1"/>
              <a:t>struct waitqueue {</a:t>
            </a:r>
          </a:p>
          <a:p>
            <a:pPr eaLnBrk="1" hangingPunct="1">
              <a:buFontTx/>
              <a:buNone/>
            </a:pPr>
            <a:r>
              <a:rPr lang="en-US" altLang="zh-CN" sz="4000" b="1"/>
              <a:t>		/* double link list */</a:t>
            </a:r>
          </a:p>
          <a:p>
            <a:pPr eaLnBrk="1" hangingPunct="1">
              <a:buFontTx/>
              <a:buNone/>
            </a:pPr>
            <a:r>
              <a:rPr lang="en-US" altLang="zh-CN" sz="4000" b="1"/>
              <a:t> 		struct	waitqueue	*next;</a:t>
            </a:r>
          </a:p>
          <a:p>
            <a:pPr eaLnBrk="1" hangingPunct="1">
              <a:buFontTx/>
              <a:buNone/>
            </a:pPr>
            <a:r>
              <a:rPr lang="en-US" altLang="zh-CN" sz="4000" b="1"/>
              <a:t>	 	struct	jobinfo		*job;</a:t>
            </a:r>
          </a:p>
          <a:p>
            <a:pPr eaLnBrk="1" hangingPunct="1">
              <a:buFontTx/>
              <a:buNone/>
            </a:pPr>
            <a:r>
              <a:rPr lang="en-US" altLang="zh-CN" sz="4000" b="1"/>
              <a:t>};</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34CB92CE-149D-9943-9FC5-751E631DF406}" type="slidenum">
              <a:rPr lang="en-US" altLang="zh-CN">
                <a:solidFill>
                  <a:srgbClr val="D38E27"/>
                </a:solidFill>
              </a:rPr>
              <a:pPr eaLnBrk="1" hangingPunct="1"/>
              <a:t>48</a:t>
            </a:fld>
            <a:endParaRPr lang="en-US" altLang="zh-CN">
              <a:solidFill>
                <a:srgbClr val="D38E27"/>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0770" name="Rectangle 1026"/>
          <p:cNvSpPr>
            <a:spLocks noGrp="1" noChangeArrowheads="1"/>
          </p:cNvSpPr>
          <p:nvPr>
            <p:ph type="title"/>
          </p:nvPr>
        </p:nvSpPr>
        <p:spPr>
          <a:xfrm>
            <a:off x="457200" y="152400"/>
            <a:ext cx="8229600" cy="698500"/>
          </a:xfrm>
        </p:spPr>
        <p:txBody>
          <a:bodyPr/>
          <a:lstStyle/>
          <a:p>
            <a:pPr eaLnBrk="1" fontAlgn="auto" hangingPunct="1">
              <a:spcAft>
                <a:spcPts val="0"/>
              </a:spcAft>
              <a:defRPr/>
            </a:pPr>
            <a:r>
              <a:rPr lang="zh-CN" altLang="en-US" b="1" smtClean="0"/>
              <a:t>作业调度程序的实现</a:t>
            </a:r>
            <a:r>
              <a:rPr lang="en-US" altLang="zh-CN" smtClean="0"/>
              <a:t>1</a:t>
            </a:r>
          </a:p>
        </p:txBody>
      </p:sp>
      <p:sp>
        <p:nvSpPr>
          <p:cNvPr id="7"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B71F21E7-5D05-9140-BC30-0FB82E62383D}" type="slidenum">
              <a:rPr lang="en-US" altLang="zh-CN">
                <a:solidFill>
                  <a:srgbClr val="D38E27"/>
                </a:solidFill>
              </a:rPr>
              <a:pPr eaLnBrk="1" hangingPunct="1"/>
              <a:t>49</a:t>
            </a:fld>
            <a:endParaRPr lang="en-US" altLang="zh-CN">
              <a:solidFill>
                <a:srgbClr val="D38E27"/>
              </a:solidFill>
            </a:endParaRPr>
          </a:p>
        </p:txBody>
      </p:sp>
      <p:pic>
        <p:nvPicPr>
          <p:cNvPr id="46086" name="Picture 1028" descr="作业调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03338"/>
            <a:ext cx="5437188"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de-DE" altLang="zh-CN" dirty="0"/>
              <a:t>Lab 2</a:t>
            </a:r>
            <a:r>
              <a:rPr kumimoji="1" lang="zh-CN" altLang="en-US" dirty="0"/>
              <a:t> </a:t>
            </a:r>
            <a:r>
              <a:rPr kumimoji="1" lang="en-US" altLang="zh-CN" dirty="0"/>
              <a:t>report</a:t>
            </a:r>
            <a:endParaRPr kumimoji="1" lang="zh-CN" altLang="en-US" dirty="0"/>
          </a:p>
        </p:txBody>
      </p:sp>
      <p:sp>
        <p:nvSpPr>
          <p:cNvPr id="3" name="内容占位符 2"/>
          <p:cNvSpPr>
            <a:spLocks noGrp="1"/>
          </p:cNvSpPr>
          <p:nvPr>
            <p:ph idx="1"/>
          </p:nvPr>
        </p:nvSpPr>
        <p:spPr/>
        <p:txBody>
          <a:bodyPr/>
          <a:lstStyle/>
          <a:p>
            <a:r>
              <a:rPr kumimoji="1" lang="mr-IN" altLang="zh-CN" sz="2800" dirty="0" err="1"/>
              <a:t>fork.c</a:t>
            </a:r>
            <a:r>
              <a:rPr kumimoji="1" lang="zh-CN" altLang="en-US" sz="2800" dirty="0"/>
              <a:t>：</a:t>
            </a:r>
            <a:r>
              <a:rPr kumimoji="1" lang="zh-CN" altLang="mr-IN" sz="2800" dirty="0"/>
              <a:t>等效于</a:t>
            </a:r>
            <a:r>
              <a:rPr kumimoji="1" lang="mr-IN" altLang="zh-CN" sz="2800" dirty="0" err="1"/>
              <a:t>Shell</a:t>
            </a:r>
            <a:r>
              <a:rPr kumimoji="1" lang="zh-CN" altLang="mr-IN" sz="2800" dirty="0"/>
              <a:t>的命令“</a:t>
            </a:r>
            <a:r>
              <a:rPr kumimoji="1" lang="mr-IN" altLang="zh-CN" sz="2800" dirty="0"/>
              <a:t>/</a:t>
            </a:r>
            <a:r>
              <a:rPr kumimoji="1" lang="mr-IN" altLang="zh-CN" sz="2800" dirty="0" err="1"/>
              <a:t>bin</a:t>
            </a:r>
            <a:r>
              <a:rPr kumimoji="1" lang="mr-IN" altLang="zh-CN" sz="2800" dirty="0"/>
              <a:t>/</a:t>
            </a:r>
            <a:r>
              <a:rPr kumimoji="1" lang="mr-IN" altLang="zh-CN" sz="2800" dirty="0" err="1"/>
              <a:t>ls</a:t>
            </a:r>
            <a:r>
              <a:rPr kumimoji="1" lang="mr-IN" altLang="zh-CN" sz="2800" dirty="0"/>
              <a:t> -</a:t>
            </a:r>
            <a:r>
              <a:rPr kumimoji="1" lang="mr-IN" altLang="zh-CN" sz="2800" dirty="0" err="1"/>
              <a:t>l</a:t>
            </a:r>
            <a:r>
              <a:rPr kumimoji="1" lang="mr-IN" altLang="zh-CN" sz="2800" dirty="0"/>
              <a:t>” </a:t>
            </a:r>
            <a:endParaRPr kumimoji="1" lang="en-US" altLang="zh-CN" sz="2800" dirty="0" smtClean="0"/>
          </a:p>
          <a:p>
            <a:endParaRPr kumimoji="1" lang="en-US" altLang="zh-CN" sz="2800" dirty="0" smtClean="0"/>
          </a:p>
          <a:p>
            <a:r>
              <a:rPr lang="en-US" altLang="zh-CN" sz="2800" dirty="0" err="1" smtClean="0"/>
              <a:t>pipe.c</a:t>
            </a:r>
            <a:r>
              <a:rPr lang="en-US" altLang="zh-CN" sz="2800" dirty="0" smtClean="0"/>
              <a:t>: </a:t>
            </a:r>
            <a:r>
              <a:rPr lang="zh-CN" altLang="zh-CN" sz="2800" dirty="0" smtClean="0"/>
              <a:t>通过</a:t>
            </a:r>
            <a:r>
              <a:rPr lang="zh-CN" altLang="zh-CN" sz="2800" dirty="0"/>
              <a:t>赋值进程启动时的参数</a:t>
            </a:r>
            <a:r>
              <a:rPr lang="en-US" altLang="zh-CN" sz="2800" dirty="0"/>
              <a:t>/bin/ls –l /</a:t>
            </a:r>
            <a:r>
              <a:rPr lang="en-US" altLang="zh-CN" sz="2800" dirty="0" err="1"/>
              <a:t>etc</a:t>
            </a:r>
            <a:r>
              <a:rPr lang="en-US" altLang="zh-CN" sz="2800" dirty="0"/>
              <a:t>/ </a:t>
            </a:r>
            <a:r>
              <a:rPr lang="zh-CN" altLang="zh-CN" sz="2800" dirty="0"/>
              <a:t>和</a:t>
            </a:r>
            <a:r>
              <a:rPr lang="en-US" altLang="zh-CN" sz="2800" dirty="0"/>
              <a:t>/bin/more</a:t>
            </a:r>
            <a:r>
              <a:rPr lang="zh-CN" altLang="zh-CN" sz="2800" dirty="0"/>
              <a:t>来通过管道实现进程间通信</a:t>
            </a:r>
            <a:r>
              <a:rPr lang="zh-CN" altLang="zh-CN" sz="2800" dirty="0" smtClean="0"/>
              <a:t>。等同于：</a:t>
            </a:r>
            <a:r>
              <a:rPr lang="en-US" altLang="zh-CN" sz="2800" dirty="0"/>
              <a:t>$ls-l/</a:t>
            </a:r>
            <a:r>
              <a:rPr lang="en-US" altLang="zh-CN" sz="2800" dirty="0" err="1"/>
              <a:t>etc</a:t>
            </a:r>
            <a:r>
              <a:rPr lang="en-US" altLang="zh-CN" sz="2800" dirty="0"/>
              <a:t>&gt;temp</a:t>
            </a:r>
            <a:r>
              <a:rPr lang="zh-CN" altLang="zh-CN" sz="2800" dirty="0"/>
              <a:t>（输出重定向到</a:t>
            </a:r>
            <a:r>
              <a:rPr lang="en-US" altLang="zh-CN" sz="2800" dirty="0"/>
              <a:t>temp</a:t>
            </a:r>
            <a:r>
              <a:rPr lang="zh-CN" altLang="zh-CN" sz="2800" dirty="0"/>
              <a:t>），</a:t>
            </a:r>
            <a:r>
              <a:rPr lang="en-US" altLang="zh-CN" sz="2800" dirty="0"/>
              <a:t>$more&lt;temp</a:t>
            </a:r>
            <a:r>
              <a:rPr lang="zh-CN" altLang="zh-CN" sz="2800" dirty="0"/>
              <a:t>（或者</a:t>
            </a:r>
            <a:r>
              <a:rPr lang="en-US" altLang="zh-CN" sz="2800" dirty="0"/>
              <a:t>more temp</a:t>
            </a:r>
            <a:r>
              <a:rPr lang="zh-CN" altLang="zh-CN" sz="2800" dirty="0"/>
              <a:t>）</a:t>
            </a:r>
            <a:r>
              <a:rPr lang="en-US" altLang="zh-CN" sz="2800" dirty="0"/>
              <a:t>,$ </a:t>
            </a:r>
            <a:r>
              <a:rPr lang="en-US" altLang="zh-CN" sz="2800" dirty="0" err="1"/>
              <a:t>rm</a:t>
            </a:r>
            <a:r>
              <a:rPr lang="en-US" altLang="zh-CN" sz="2800" dirty="0"/>
              <a:t>  temp</a:t>
            </a:r>
            <a:r>
              <a:rPr lang="zh-CN" altLang="zh-CN" sz="2800" dirty="0"/>
              <a:t>（删除临时文件</a:t>
            </a:r>
            <a:r>
              <a:rPr lang="zh-CN" altLang="zh-CN" sz="2800" dirty="0" smtClean="0"/>
              <a:t>）</a:t>
            </a:r>
            <a:endParaRPr lang="en-US" altLang="zh-CN" sz="2800" dirty="0" smtClean="0"/>
          </a:p>
          <a:p>
            <a:pPr lvl="1"/>
            <a:r>
              <a:rPr lang="zh-CN" altLang="zh-CN" sz="2400" dirty="0"/>
              <a:t>由</a:t>
            </a:r>
            <a:r>
              <a:rPr lang="zh-CN" altLang="zh-CN" sz="2400" dirty="0" smtClean="0"/>
              <a:t>上结果可以看</a:t>
            </a:r>
            <a:r>
              <a:rPr lang="en-US" altLang="zh-CN" sz="2400" dirty="0" err="1" smtClean="0"/>
              <a:t>execvp</a:t>
            </a:r>
            <a:r>
              <a:rPr lang="en-US" altLang="zh-CN" sz="2400" dirty="0" smtClean="0"/>
              <a:t>(prog2_argv[0</a:t>
            </a:r>
            <a:r>
              <a:rPr lang="en-US" altLang="zh-CN" sz="2400" dirty="0"/>
              <a:t>],prog2_argv)</a:t>
            </a:r>
            <a:r>
              <a:rPr lang="zh-CN" altLang="zh-CN" sz="2400" dirty="0"/>
              <a:t>执行了</a:t>
            </a:r>
            <a:r>
              <a:rPr lang="zh-CN" altLang="zh-CN" sz="2400" dirty="0"/>
              <a:t> </a:t>
            </a:r>
            <a:endParaRPr lang="en-US" altLang="zh-CN" sz="2400" dirty="0" smtClean="0"/>
          </a:p>
        </p:txBody>
      </p:sp>
      <p:sp>
        <p:nvSpPr>
          <p:cNvPr id="6" name="幻灯片编号占位符 5"/>
          <p:cNvSpPr>
            <a:spLocks noGrp="1"/>
          </p:cNvSpPr>
          <p:nvPr>
            <p:ph type="sldNum" sz="quarter" idx="12"/>
          </p:nvPr>
        </p:nvSpPr>
        <p:spPr/>
        <p:txBody>
          <a:bodyPr/>
          <a:lstStyle/>
          <a:p>
            <a:fld id="{7C71BC4D-946D-E449-8F0F-901514F4FB66}" type="slidenum">
              <a:rPr lang="en-US" altLang="zh-CN" smtClean="0"/>
              <a:pPr/>
              <a:t>5</a:t>
            </a:fld>
            <a:endParaRPr lang="en-US" altLang="zh-CN"/>
          </a:p>
        </p:txBody>
      </p:sp>
    </p:spTree>
    <p:extLst>
      <p:ext uri="{BB962C8B-B14F-4D97-AF65-F5344CB8AC3E}">
        <p14:creationId xmlns:p14="http://schemas.microsoft.com/office/powerpoint/2010/main" val="4016161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457200" y="139700"/>
            <a:ext cx="8229600" cy="622300"/>
          </a:xfrm>
        </p:spPr>
        <p:txBody>
          <a:bodyPr>
            <a:normAutofit fontScale="90000"/>
          </a:bodyPr>
          <a:lstStyle/>
          <a:p>
            <a:pPr eaLnBrk="1" fontAlgn="auto" hangingPunct="1">
              <a:spcAft>
                <a:spcPts val="0"/>
              </a:spcAft>
              <a:defRPr/>
            </a:pPr>
            <a:r>
              <a:rPr lang="zh-CN" altLang="en-US" b="1" smtClean="0"/>
              <a:t>作业调度程序的实现</a:t>
            </a:r>
            <a:r>
              <a:rPr lang="en-US" altLang="zh-CN" b="1" smtClean="0"/>
              <a:t>2</a:t>
            </a:r>
          </a:p>
        </p:txBody>
      </p:sp>
      <p:sp>
        <p:nvSpPr>
          <p:cNvPr id="47107" name="Rectangle 3"/>
          <p:cNvSpPr>
            <a:spLocks noGrp="1" noChangeArrowheads="1"/>
          </p:cNvSpPr>
          <p:nvPr>
            <p:ph idx="1"/>
          </p:nvPr>
        </p:nvSpPr>
        <p:spPr>
          <a:xfrm>
            <a:off x="457200" y="838200"/>
            <a:ext cx="8229600" cy="5257800"/>
          </a:xfrm>
        </p:spPr>
        <p:txBody>
          <a:bodyPr/>
          <a:lstStyle/>
          <a:p>
            <a:pPr algn="just" eaLnBrk="1" hangingPunct="1">
              <a:buFontTx/>
              <a:buNone/>
            </a:pPr>
            <a:r>
              <a:rPr lang="en-US" altLang="zh-CN" sz="2800">
                <a:latin typeface="Times New Roman" charset="0"/>
              </a:rPr>
              <a:t>	</a:t>
            </a:r>
            <a:endParaRPr lang="en-US" altLang="zh-CN" sz="2800"/>
          </a:p>
        </p:txBody>
      </p:sp>
      <p:sp>
        <p:nvSpPr>
          <p:cNvPr id="7"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F8675746-C62E-C844-ADCB-E15DA2913332}" type="slidenum">
              <a:rPr lang="en-US" altLang="zh-CN">
                <a:solidFill>
                  <a:srgbClr val="D38E27"/>
                </a:solidFill>
              </a:rPr>
              <a:pPr eaLnBrk="1" hangingPunct="1"/>
              <a:t>50</a:t>
            </a:fld>
            <a:endParaRPr lang="en-US" altLang="zh-CN">
              <a:solidFill>
                <a:srgbClr val="D38E27"/>
              </a:solidFill>
            </a:endParaRPr>
          </a:p>
        </p:txBody>
      </p:sp>
      <p:pic>
        <p:nvPicPr>
          <p:cNvPr id="47111" name="Picture 4" descr="命令处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8" y="1071563"/>
            <a:ext cx="7885112"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457200" y="139700"/>
            <a:ext cx="8229600" cy="774700"/>
          </a:xfrm>
        </p:spPr>
        <p:txBody>
          <a:bodyPr/>
          <a:lstStyle/>
          <a:p>
            <a:pPr eaLnBrk="1" fontAlgn="auto" hangingPunct="1">
              <a:spcAft>
                <a:spcPts val="0"/>
              </a:spcAft>
              <a:defRPr/>
            </a:pPr>
            <a:r>
              <a:rPr lang="zh-CN" altLang="en-US" sz="4000" b="1" smtClean="0"/>
              <a:t>调度进程与命令程序间的通信</a:t>
            </a:r>
            <a:r>
              <a:rPr lang="en-US" altLang="zh-CN" sz="4000" b="1" smtClean="0"/>
              <a:t>:FIFO</a:t>
            </a:r>
            <a:r>
              <a:rPr lang="en-US" altLang="zh-CN" smtClean="0"/>
              <a:t> </a:t>
            </a:r>
          </a:p>
        </p:txBody>
      </p:sp>
      <p:sp>
        <p:nvSpPr>
          <p:cNvPr id="48131" name="Rectangle 3"/>
          <p:cNvSpPr>
            <a:spLocks noGrp="1" noChangeArrowheads="1"/>
          </p:cNvSpPr>
          <p:nvPr>
            <p:ph idx="1"/>
          </p:nvPr>
        </p:nvSpPr>
        <p:spPr>
          <a:xfrm>
            <a:off x="457200" y="914400"/>
            <a:ext cx="8229600" cy="4648200"/>
          </a:xfrm>
        </p:spPr>
        <p:txBody>
          <a:bodyPr/>
          <a:lstStyle/>
          <a:p>
            <a:pPr eaLnBrk="1" hangingPunct="1">
              <a:buFontTx/>
              <a:buNone/>
            </a:pPr>
            <a:r>
              <a:rPr lang="en-US" altLang="zh-CN" sz="3600" b="1"/>
              <a:t>1</a:t>
            </a:r>
            <a:r>
              <a:rPr lang="zh-CN" altLang="en-US" sz="3600" b="1"/>
              <a:t>、调度程序负责创建一个</a:t>
            </a:r>
            <a:r>
              <a:rPr lang="en-US" altLang="zh-CN" sz="3600" b="1"/>
              <a:t>FIFO</a:t>
            </a:r>
            <a:r>
              <a:rPr lang="zh-CN" altLang="en-US" sz="3600" b="1"/>
              <a:t>文件，</a:t>
            </a:r>
          </a:p>
          <a:p>
            <a:pPr eaLnBrk="1" hangingPunct="1">
              <a:buFontTx/>
              <a:buNone/>
            </a:pPr>
            <a:r>
              <a:rPr lang="en-US" altLang="zh-CN" sz="3600" b="1"/>
              <a:t>int </a:t>
            </a:r>
            <a:r>
              <a:rPr lang="en-US" altLang="zh-CN" sz="4000" b="1">
                <a:solidFill>
                  <a:srgbClr val="C00000"/>
                </a:solidFill>
              </a:rPr>
              <a:t>mkfifo</a:t>
            </a:r>
            <a:r>
              <a:rPr lang="en-US" altLang="zh-CN" sz="3600" b="1"/>
              <a:t>(const char* pathname,</a:t>
            </a:r>
          </a:p>
          <a:p>
            <a:pPr eaLnBrk="1" hangingPunct="1">
              <a:buFontTx/>
              <a:buNone/>
            </a:pPr>
            <a:r>
              <a:rPr lang="en-US" altLang="zh-CN" sz="3600" b="1"/>
              <a:t>				mode_t mode)</a:t>
            </a:r>
          </a:p>
          <a:p>
            <a:pPr eaLnBrk="1" hangingPunct="1">
              <a:buFontTx/>
              <a:buNone/>
            </a:pPr>
            <a:r>
              <a:rPr lang="en-US" altLang="zh-CN" sz="3600" b="1"/>
              <a:t>2</a:t>
            </a:r>
            <a:r>
              <a:rPr lang="zh-CN" altLang="en-US" sz="3600" b="1"/>
              <a:t>、命令程序负责把命令</a:t>
            </a:r>
            <a:r>
              <a:rPr lang="zh-CN" altLang="en-US" sz="4000" b="1">
                <a:solidFill>
                  <a:srgbClr val="C00000"/>
                </a:solidFill>
              </a:rPr>
              <a:t>按照</a:t>
            </a:r>
            <a:r>
              <a:rPr lang="en-US" altLang="zh-CN" sz="4000" b="1">
                <a:solidFill>
                  <a:srgbClr val="C00000"/>
                </a:solidFill>
              </a:rPr>
              <a:t>struct</a:t>
            </a:r>
          </a:p>
          <a:p>
            <a:pPr eaLnBrk="1" hangingPunct="1">
              <a:buFontTx/>
              <a:buNone/>
            </a:pPr>
            <a:r>
              <a:rPr lang="en-US" altLang="zh-CN" sz="4000" b="1">
                <a:solidFill>
                  <a:srgbClr val="C00000"/>
                </a:solidFill>
              </a:rPr>
              <a:t> jobcmd</a:t>
            </a:r>
            <a:r>
              <a:rPr lang="zh-CN" altLang="en-US" sz="4000" b="1">
                <a:solidFill>
                  <a:srgbClr val="C00000"/>
                </a:solidFill>
              </a:rPr>
              <a:t>格式</a:t>
            </a:r>
            <a:r>
              <a:rPr lang="zh-CN" altLang="en-US" sz="3600" b="1"/>
              <a:t>写进</a:t>
            </a:r>
            <a:r>
              <a:rPr lang="en-US" altLang="zh-CN" sz="3600" b="1"/>
              <a:t>FIFO</a:t>
            </a:r>
            <a:r>
              <a:rPr lang="zh-CN" altLang="en-US" sz="3600" b="1"/>
              <a:t>中，</a:t>
            </a:r>
          </a:p>
          <a:p>
            <a:pPr eaLnBrk="1" hangingPunct="1">
              <a:buFontTx/>
              <a:buNone/>
            </a:pPr>
            <a:r>
              <a:rPr lang="en-US" altLang="zh-CN" sz="3600" b="1"/>
              <a:t>ssize_t </a:t>
            </a:r>
            <a:r>
              <a:rPr lang="en-US" altLang="zh-CN" sz="4000" b="1">
                <a:solidFill>
                  <a:srgbClr val="C00000"/>
                </a:solidFill>
              </a:rPr>
              <a:t>write</a:t>
            </a:r>
            <a:r>
              <a:rPr lang="en-US" altLang="zh-CN" sz="3600" b="1"/>
              <a:t>(int filedes, const void</a:t>
            </a:r>
          </a:p>
          <a:p>
            <a:pPr eaLnBrk="1" hangingPunct="1">
              <a:buFontTx/>
              <a:buNone/>
            </a:pPr>
            <a:r>
              <a:rPr lang="en-US" altLang="zh-CN" sz="3600" b="1"/>
              <a:t>				 *buff, size_t nbytes)</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1A34596E-9B1D-DC44-BCFB-D9F80D009446}" type="slidenum">
              <a:rPr lang="en-US" altLang="zh-CN">
                <a:solidFill>
                  <a:srgbClr val="D38E27"/>
                </a:solidFill>
              </a:rPr>
              <a:pPr eaLnBrk="1" hangingPunct="1"/>
              <a:t>51</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eaLnBrk="1" fontAlgn="auto" hangingPunct="1">
              <a:spcAft>
                <a:spcPts val="0"/>
              </a:spcAft>
              <a:defRPr/>
            </a:pPr>
            <a:r>
              <a:rPr lang="zh-CN" altLang="en-US" sz="4000" b="1" smtClean="0"/>
              <a:t>调度进程与命令程序间的通信</a:t>
            </a:r>
            <a:r>
              <a:rPr lang="en-US" altLang="zh-CN" sz="4000" b="1" smtClean="0"/>
              <a:t>:FIFO</a:t>
            </a:r>
          </a:p>
        </p:txBody>
      </p:sp>
      <p:sp>
        <p:nvSpPr>
          <p:cNvPr id="49155" name="Rectangle 3"/>
          <p:cNvSpPr>
            <a:spLocks noGrp="1" noChangeArrowheads="1"/>
          </p:cNvSpPr>
          <p:nvPr>
            <p:ph idx="1"/>
          </p:nvPr>
        </p:nvSpPr>
        <p:spPr>
          <a:xfrm>
            <a:off x="457200" y="1524000"/>
            <a:ext cx="8229600" cy="4114800"/>
          </a:xfrm>
        </p:spPr>
        <p:txBody>
          <a:bodyPr/>
          <a:lstStyle/>
          <a:p>
            <a:pPr eaLnBrk="1" hangingPunct="1">
              <a:buFontTx/>
              <a:buNone/>
            </a:pPr>
            <a:r>
              <a:rPr lang="en-US" altLang="zh-CN" sz="3600" b="1"/>
              <a:t>3</a:t>
            </a:r>
            <a:r>
              <a:rPr lang="zh-CN" altLang="en-US" sz="3600" b="1"/>
              <a:t>、调度程序从</a:t>
            </a:r>
            <a:r>
              <a:rPr lang="en-US" altLang="zh-CN" sz="3600" b="1"/>
              <a:t>FIFO</a:t>
            </a:r>
            <a:r>
              <a:rPr lang="zh-CN" altLang="en-US" sz="3600" b="1"/>
              <a:t>中读取用户提交的命令，</a:t>
            </a:r>
          </a:p>
          <a:p>
            <a:pPr eaLnBrk="1" hangingPunct="1">
              <a:buFontTx/>
              <a:buNone/>
            </a:pPr>
            <a:r>
              <a:rPr lang="en-US" altLang="zh-CN" sz="3600" b="1"/>
              <a:t>ssize_t </a:t>
            </a:r>
            <a:r>
              <a:rPr lang="en-US" altLang="zh-CN" sz="4000" b="1">
                <a:solidFill>
                  <a:srgbClr val="C00000"/>
                </a:solidFill>
              </a:rPr>
              <a:t>read</a:t>
            </a:r>
            <a:r>
              <a:rPr lang="en-US" altLang="zh-CN" sz="3600" b="1"/>
              <a:t>(int filedes, void *buf,</a:t>
            </a:r>
          </a:p>
          <a:p>
            <a:pPr eaLnBrk="1" hangingPunct="1">
              <a:buFontTx/>
              <a:buNone/>
            </a:pPr>
            <a:r>
              <a:rPr lang="en-US" altLang="zh-CN" sz="3600" b="1"/>
              <a:t>				size_t nbytes)</a:t>
            </a:r>
            <a:endParaRPr lang="en-US" altLang="zh-CN" sz="3600"/>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A613D459-EF9C-F540-9806-B99265541107}" type="slidenum">
              <a:rPr lang="en-US" altLang="zh-CN">
                <a:solidFill>
                  <a:srgbClr val="D38E27"/>
                </a:solidFill>
              </a:rPr>
              <a:pPr eaLnBrk="1" hangingPunct="1"/>
              <a:t>52</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457200" y="292100"/>
            <a:ext cx="8229600" cy="774700"/>
          </a:xfrm>
        </p:spPr>
        <p:txBody>
          <a:bodyPr/>
          <a:lstStyle/>
          <a:p>
            <a:pPr eaLnBrk="1" fontAlgn="auto" hangingPunct="1">
              <a:spcAft>
                <a:spcPts val="0"/>
              </a:spcAft>
              <a:defRPr/>
            </a:pPr>
            <a:r>
              <a:rPr lang="zh-CN" altLang="en-US" sz="4000" b="1" dirty="0" smtClean="0"/>
              <a:t>调度进程与</a:t>
            </a:r>
            <a:r>
              <a:rPr lang="zh-CN" altLang="en-US" sz="4000" b="1" dirty="0" smtClean="0">
                <a:solidFill>
                  <a:srgbClr val="C00000"/>
                </a:solidFill>
                <a:latin typeface="+mn-lt"/>
                <a:ea typeface="+mn-ea"/>
                <a:cs typeface="+mn-cs"/>
              </a:rPr>
              <a:t>命令程序</a:t>
            </a:r>
            <a:r>
              <a:rPr lang="zh-CN" altLang="en-US" sz="4000" b="1" dirty="0" smtClean="0"/>
              <a:t>间的通信</a:t>
            </a:r>
            <a:r>
              <a:rPr lang="en-US" altLang="zh-CN" sz="4000" b="1" dirty="0" smtClean="0"/>
              <a:t>:FIFO</a:t>
            </a:r>
          </a:p>
        </p:txBody>
      </p:sp>
      <p:sp>
        <p:nvSpPr>
          <p:cNvPr id="7"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EFDD934A-06D4-0545-B62B-C1E43B5613BE}" type="slidenum">
              <a:rPr lang="en-US" altLang="zh-CN">
                <a:solidFill>
                  <a:srgbClr val="D38E27"/>
                </a:solidFill>
              </a:rPr>
              <a:pPr eaLnBrk="1" hangingPunct="1"/>
              <a:t>53</a:t>
            </a:fld>
            <a:endParaRPr lang="en-US" altLang="zh-CN">
              <a:solidFill>
                <a:srgbClr val="D38E27"/>
              </a:solidFill>
            </a:endParaRPr>
          </a:p>
        </p:txBody>
      </p:sp>
      <p:pic>
        <p:nvPicPr>
          <p:cNvPr id="50182" name="Picture 4" descr="FIFO通信"/>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749425"/>
            <a:ext cx="7326312" cy="34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457200" y="152400"/>
            <a:ext cx="8229600" cy="622300"/>
          </a:xfrm>
        </p:spPr>
        <p:txBody>
          <a:bodyPr>
            <a:normAutofit fontScale="90000"/>
          </a:bodyPr>
          <a:lstStyle/>
          <a:p>
            <a:pPr eaLnBrk="1" fontAlgn="auto" hangingPunct="1">
              <a:spcAft>
                <a:spcPts val="0"/>
              </a:spcAft>
              <a:defRPr/>
            </a:pPr>
            <a:r>
              <a:rPr lang="zh-CN" altLang="zh-CN" b="1" dirty="0" smtClean="0"/>
              <a:t>调度进程与</a:t>
            </a:r>
            <a:r>
              <a:rPr lang="zh-CN" altLang="zh-CN" sz="4400" b="1" dirty="0" smtClean="0">
                <a:solidFill>
                  <a:srgbClr val="C00000"/>
                </a:solidFill>
                <a:latin typeface="+mn-lt"/>
                <a:ea typeface="+mn-ea"/>
                <a:cs typeface="+mn-cs"/>
              </a:rPr>
              <a:t>提交的作业</a:t>
            </a:r>
            <a:r>
              <a:rPr lang="zh-CN" altLang="zh-CN" b="1" dirty="0" smtClean="0"/>
              <a:t>间的通信</a:t>
            </a:r>
            <a:r>
              <a:rPr lang="en-US" altLang="zh-CN" b="1" dirty="0" smtClean="0"/>
              <a:t>:</a:t>
            </a:r>
            <a:r>
              <a:rPr lang="zh-CN" altLang="zh-CN" b="1" dirty="0" smtClean="0"/>
              <a:t>信号</a:t>
            </a:r>
            <a:r>
              <a:rPr lang="en-US" altLang="zh-CN" b="1" dirty="0" smtClean="0"/>
              <a:t>1</a:t>
            </a:r>
          </a:p>
        </p:txBody>
      </p:sp>
      <p:sp>
        <p:nvSpPr>
          <p:cNvPr id="51203" name="Rectangle 3"/>
          <p:cNvSpPr>
            <a:spLocks noGrp="1" noChangeArrowheads="1"/>
          </p:cNvSpPr>
          <p:nvPr>
            <p:ph idx="1"/>
          </p:nvPr>
        </p:nvSpPr>
        <p:spPr>
          <a:xfrm>
            <a:off x="457200" y="1239838"/>
            <a:ext cx="8229600" cy="3211512"/>
          </a:xfrm>
        </p:spPr>
        <p:txBody>
          <a:bodyPr/>
          <a:lstStyle/>
          <a:p>
            <a:pPr eaLnBrk="1" hangingPunct="1">
              <a:buFontTx/>
              <a:buNone/>
            </a:pPr>
            <a:r>
              <a:rPr lang="en-US" altLang="zh-CN" sz="4000" b="1"/>
              <a:t>1</a:t>
            </a:r>
            <a:r>
              <a:rPr lang="zh-CN" altLang="en-US" sz="4000" b="1"/>
              <a:t>、通过重定向（使用</a:t>
            </a:r>
            <a:r>
              <a:rPr lang="en-US" altLang="zh-CN" sz="4000"/>
              <a:t>dup2</a:t>
            </a:r>
            <a:r>
              <a:rPr lang="zh-CN" altLang="en-US" sz="4000" b="1"/>
              <a:t>系统调</a:t>
            </a:r>
          </a:p>
          <a:p>
            <a:pPr eaLnBrk="1" hangingPunct="1">
              <a:buFontTx/>
              <a:buNone/>
            </a:pPr>
            <a:r>
              <a:rPr lang="zh-CN" altLang="en-US" sz="4000" b="1"/>
              <a:t>用）把所提交作业的输出送往</a:t>
            </a:r>
            <a:r>
              <a:rPr lang="zh-CN" altLang="en-US" sz="4000" b="1">
                <a:solidFill>
                  <a:srgbClr val="C00000"/>
                </a:solidFill>
              </a:rPr>
              <a:t>重定</a:t>
            </a:r>
          </a:p>
          <a:p>
            <a:pPr eaLnBrk="1" hangingPunct="1">
              <a:buFontTx/>
              <a:buNone/>
            </a:pPr>
            <a:r>
              <a:rPr lang="zh-CN" altLang="en-US" sz="4000" b="1">
                <a:solidFill>
                  <a:srgbClr val="C00000"/>
                </a:solidFill>
              </a:rPr>
              <a:t>向标准输出</a:t>
            </a:r>
            <a:r>
              <a:rPr lang="zh-CN" altLang="en-US" sz="4000" b="1"/>
              <a:t>后的文件（本实验是</a:t>
            </a:r>
          </a:p>
          <a:p>
            <a:pPr eaLnBrk="1" hangingPunct="1">
              <a:buFontTx/>
              <a:buNone/>
            </a:pPr>
            <a:r>
              <a:rPr lang="en-US" altLang="zh-CN" sz="4000" b="1"/>
              <a:t>/dev/null</a:t>
            </a:r>
            <a:r>
              <a:rPr lang="zh-CN" altLang="en-US" sz="4000" b="1"/>
              <a:t>），而非屏幕。</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37BDBD9D-634D-D642-808B-2B869FF5D411}" type="slidenum">
              <a:rPr lang="en-US" altLang="zh-CN">
                <a:solidFill>
                  <a:srgbClr val="D38E27"/>
                </a:solidFill>
              </a:rPr>
              <a:pPr eaLnBrk="1" hangingPunct="1"/>
              <a:t>54</a:t>
            </a:fld>
            <a:endParaRPr lang="en-US" altLang="zh-CN">
              <a:solidFill>
                <a:srgbClr val="D38E27"/>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457200" y="444500"/>
            <a:ext cx="8229600" cy="622300"/>
          </a:xfrm>
        </p:spPr>
        <p:txBody>
          <a:bodyPr>
            <a:normAutofit fontScale="90000"/>
          </a:bodyPr>
          <a:lstStyle/>
          <a:p>
            <a:pPr eaLnBrk="1" fontAlgn="auto" hangingPunct="1">
              <a:spcAft>
                <a:spcPts val="0"/>
              </a:spcAft>
              <a:defRPr/>
            </a:pPr>
            <a:r>
              <a:rPr lang="zh-CN" altLang="zh-CN" b="1" smtClean="0"/>
              <a:t>调度进程与提交的作业间的通信</a:t>
            </a:r>
            <a:r>
              <a:rPr lang="en-US" altLang="zh-CN" b="1" smtClean="0"/>
              <a:t>:</a:t>
            </a:r>
            <a:r>
              <a:rPr lang="zh-CN" altLang="zh-CN" b="1" smtClean="0"/>
              <a:t>信号</a:t>
            </a:r>
            <a:r>
              <a:rPr lang="en-US" altLang="zh-CN" b="1" smtClean="0"/>
              <a:t>2</a:t>
            </a:r>
          </a:p>
        </p:txBody>
      </p:sp>
      <p:sp>
        <p:nvSpPr>
          <p:cNvPr id="52227" name="Rectangle 3"/>
          <p:cNvSpPr>
            <a:spLocks noGrp="1" noChangeArrowheads="1"/>
          </p:cNvSpPr>
          <p:nvPr>
            <p:ph idx="1"/>
          </p:nvPr>
        </p:nvSpPr>
        <p:spPr>
          <a:xfrm>
            <a:off x="457200" y="1447800"/>
            <a:ext cx="8229600" cy="3505200"/>
          </a:xfrm>
        </p:spPr>
        <p:txBody>
          <a:bodyPr/>
          <a:lstStyle/>
          <a:p>
            <a:pPr algn="just" eaLnBrk="1" hangingPunct="1">
              <a:lnSpc>
                <a:spcPct val="80000"/>
              </a:lnSpc>
              <a:buFontTx/>
              <a:buNone/>
            </a:pPr>
            <a:r>
              <a:rPr lang="en-US" altLang="zh-CN" sz="4000" b="1"/>
              <a:t>2</a:t>
            </a:r>
            <a:r>
              <a:rPr lang="zh-CN" altLang="en-US" sz="4000" b="1"/>
              <a:t>、使用函数</a:t>
            </a:r>
            <a:r>
              <a:rPr lang="en-US" altLang="zh-CN" sz="4000" b="1">
                <a:solidFill>
                  <a:srgbClr val="C00000"/>
                </a:solidFill>
              </a:rPr>
              <a:t>sigaction</a:t>
            </a:r>
            <a:r>
              <a:rPr lang="zh-CN" altLang="en-US" sz="4000" b="1"/>
              <a:t>作业调度主进程处理接收到的特定信号：</a:t>
            </a:r>
          </a:p>
          <a:p>
            <a:pPr algn="just" eaLnBrk="1" hangingPunct="1">
              <a:lnSpc>
                <a:spcPct val="80000"/>
              </a:lnSpc>
              <a:buFontTx/>
              <a:buNone/>
            </a:pPr>
            <a:endParaRPr lang="zh-CN" altLang="en-US" sz="4000" b="1"/>
          </a:p>
          <a:p>
            <a:pPr eaLnBrk="1" hangingPunct="1">
              <a:lnSpc>
                <a:spcPct val="80000"/>
              </a:lnSpc>
              <a:buFontTx/>
              <a:buNone/>
            </a:pPr>
            <a:r>
              <a:rPr lang="en-US" altLang="zh-CN" sz="4000" b="1">
                <a:solidFill>
                  <a:srgbClr val="C00000"/>
                </a:solidFill>
              </a:rPr>
              <a:t>SIGVTALRM</a:t>
            </a:r>
            <a:r>
              <a:rPr lang="zh-CN" altLang="en-US" sz="4000" b="1"/>
              <a:t>：表示定时到期，此</a:t>
            </a:r>
          </a:p>
          <a:p>
            <a:pPr eaLnBrk="1" hangingPunct="1">
              <a:lnSpc>
                <a:spcPct val="80000"/>
              </a:lnSpc>
              <a:buFontTx/>
              <a:buNone/>
            </a:pPr>
            <a:r>
              <a:rPr lang="zh-CN" altLang="en-US" sz="4000" b="1"/>
              <a:t>时主进程调用函数</a:t>
            </a:r>
            <a:r>
              <a:rPr lang="en-US" altLang="zh-CN" sz="4000" b="1"/>
              <a:t>schedule</a:t>
            </a:r>
            <a:r>
              <a:rPr lang="zh-CN" altLang="en-US" sz="4000" b="1"/>
              <a:t>开始调</a:t>
            </a:r>
          </a:p>
          <a:p>
            <a:pPr eaLnBrk="1" hangingPunct="1">
              <a:lnSpc>
                <a:spcPct val="80000"/>
              </a:lnSpc>
              <a:buFontTx/>
              <a:buNone/>
            </a:pPr>
            <a:r>
              <a:rPr lang="zh-CN" altLang="en-US" sz="4000" b="1"/>
              <a:t>度</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4BA676F4-6706-2A45-96C7-1445A19460DE}" type="slidenum">
              <a:rPr lang="en-US" altLang="zh-CN">
                <a:solidFill>
                  <a:srgbClr val="D38E27"/>
                </a:solidFill>
              </a:rPr>
              <a:pPr eaLnBrk="1" hangingPunct="1"/>
              <a:t>55</a:t>
            </a:fld>
            <a:endParaRPr lang="en-US" altLang="zh-CN">
              <a:solidFill>
                <a:srgbClr val="D38E27"/>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a:xfrm>
            <a:off x="457200" y="304800"/>
            <a:ext cx="8229600" cy="698500"/>
          </a:xfrm>
        </p:spPr>
        <p:txBody>
          <a:bodyPr/>
          <a:lstStyle/>
          <a:p>
            <a:pPr eaLnBrk="1" fontAlgn="auto" hangingPunct="1">
              <a:spcAft>
                <a:spcPts val="0"/>
              </a:spcAft>
              <a:defRPr/>
            </a:pPr>
            <a:r>
              <a:rPr lang="zh-CN" altLang="zh-CN" b="1" smtClean="0"/>
              <a:t>调度进程与提交的作业间的通信</a:t>
            </a:r>
            <a:r>
              <a:rPr lang="en-US" altLang="zh-CN" b="1" smtClean="0"/>
              <a:t>:</a:t>
            </a:r>
            <a:r>
              <a:rPr lang="zh-CN" altLang="zh-CN" b="1" smtClean="0"/>
              <a:t>信号</a:t>
            </a:r>
            <a:r>
              <a:rPr lang="en-US" altLang="zh-CN" b="1" smtClean="0"/>
              <a:t>3</a:t>
            </a:r>
          </a:p>
        </p:txBody>
      </p:sp>
      <p:sp>
        <p:nvSpPr>
          <p:cNvPr id="53251" name="Rectangle 3"/>
          <p:cNvSpPr>
            <a:spLocks noGrp="1" noChangeArrowheads="1"/>
          </p:cNvSpPr>
          <p:nvPr>
            <p:ph idx="1"/>
          </p:nvPr>
        </p:nvSpPr>
        <p:spPr>
          <a:xfrm>
            <a:off x="457200" y="1143000"/>
            <a:ext cx="8229600" cy="3733800"/>
          </a:xfrm>
        </p:spPr>
        <p:txBody>
          <a:bodyPr/>
          <a:lstStyle/>
          <a:p>
            <a:pPr eaLnBrk="1" hangingPunct="1">
              <a:lnSpc>
                <a:spcPct val="80000"/>
              </a:lnSpc>
              <a:buFontTx/>
              <a:buNone/>
            </a:pPr>
            <a:r>
              <a:rPr lang="en-US" altLang="zh-CN" sz="4000" b="1">
                <a:solidFill>
                  <a:srgbClr val="C00000"/>
                </a:solidFill>
              </a:rPr>
              <a:t>SIGCHLD</a:t>
            </a:r>
            <a:r>
              <a:rPr lang="zh-CN" altLang="en-US" sz="4000" b="1"/>
              <a:t>：表示子进程状态已改变</a:t>
            </a:r>
          </a:p>
          <a:p>
            <a:pPr eaLnBrk="1" hangingPunct="1">
              <a:lnSpc>
                <a:spcPct val="80000"/>
              </a:lnSpc>
              <a:buFontTx/>
              <a:buNone/>
            </a:pPr>
            <a:r>
              <a:rPr lang="zh-CN" altLang="en-US" sz="4000" b="1"/>
              <a:t>子进程由运行状态变为停止状态，</a:t>
            </a:r>
          </a:p>
          <a:p>
            <a:pPr eaLnBrk="1" hangingPunct="1">
              <a:lnSpc>
                <a:spcPct val="80000"/>
              </a:lnSpc>
              <a:buFontTx/>
              <a:buNone/>
            </a:pPr>
            <a:r>
              <a:rPr lang="zh-CN" altLang="en-US" sz="4000" b="1"/>
              <a:t>或由停止状态变为运行状态，父进</a:t>
            </a:r>
          </a:p>
          <a:p>
            <a:pPr eaLnBrk="1" hangingPunct="1">
              <a:lnSpc>
                <a:spcPct val="80000"/>
              </a:lnSpc>
              <a:buFontTx/>
              <a:buNone/>
            </a:pPr>
            <a:r>
              <a:rPr lang="zh-CN" altLang="en-US" sz="4000" b="1"/>
              <a:t>程都会接收到信号</a:t>
            </a:r>
            <a:r>
              <a:rPr lang="en-US" altLang="zh-CN" sz="4000" b="1"/>
              <a:t>SIGCHLD</a:t>
            </a:r>
            <a:r>
              <a:rPr lang="zh-CN" altLang="en-US" sz="4000" b="1"/>
              <a:t>，所以</a:t>
            </a:r>
          </a:p>
          <a:p>
            <a:pPr eaLnBrk="1" hangingPunct="1">
              <a:lnSpc>
                <a:spcPct val="80000"/>
              </a:lnSpc>
              <a:buFontTx/>
              <a:buNone/>
            </a:pPr>
            <a:r>
              <a:rPr lang="zh-CN" altLang="en-US" sz="4000" b="1"/>
              <a:t>父进程还需判别子进程是否退出，</a:t>
            </a:r>
          </a:p>
          <a:p>
            <a:pPr eaLnBrk="1" hangingPunct="1">
              <a:lnSpc>
                <a:spcPct val="80000"/>
              </a:lnSpc>
              <a:buFontTx/>
              <a:buNone/>
            </a:pPr>
            <a:r>
              <a:rPr lang="zh-CN" altLang="en-US" sz="4000" b="1"/>
              <a:t>用</a:t>
            </a:r>
            <a:r>
              <a:rPr lang="en-US" altLang="zh-CN" sz="4000" b="1">
                <a:solidFill>
                  <a:srgbClr val="C00000"/>
                </a:solidFill>
              </a:rPr>
              <a:t>waitpid</a:t>
            </a:r>
            <a:r>
              <a:rPr lang="en-US" altLang="zh-CN" sz="3600" b="1"/>
              <a:t>(-1, &amp;status, </a:t>
            </a:r>
            <a:r>
              <a:rPr lang="en-US" altLang="zh-CN" sz="4000" b="1">
                <a:solidFill>
                  <a:srgbClr val="C00000"/>
                </a:solidFill>
              </a:rPr>
              <a:t>WNOHANG</a:t>
            </a:r>
            <a:r>
              <a:rPr lang="en-US" altLang="zh-CN" sz="3600" b="1"/>
              <a:t>)</a:t>
            </a:r>
            <a:endParaRPr lang="en-US" altLang="zh-CN" sz="3600"/>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65555DC4-0BFE-1C42-9DCD-62C87411BE9F}" type="slidenum">
              <a:rPr lang="en-US" altLang="zh-CN">
                <a:solidFill>
                  <a:srgbClr val="D38E27"/>
                </a:solidFill>
              </a:rPr>
              <a:pPr eaLnBrk="1" hangingPunct="1"/>
              <a:t>56</a:t>
            </a:fld>
            <a:endParaRPr lang="en-US" altLang="zh-CN">
              <a:solidFill>
                <a:srgbClr val="D38E27"/>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457200" y="228600"/>
            <a:ext cx="8229600" cy="774700"/>
          </a:xfrm>
        </p:spPr>
        <p:txBody>
          <a:bodyPr/>
          <a:lstStyle/>
          <a:p>
            <a:pPr eaLnBrk="1" fontAlgn="auto" hangingPunct="1">
              <a:spcAft>
                <a:spcPts val="0"/>
              </a:spcAft>
              <a:defRPr/>
            </a:pPr>
            <a:r>
              <a:rPr lang="zh-CN" altLang="zh-CN" b="1" smtClean="0"/>
              <a:t>调度进程与提交的作业间的通信</a:t>
            </a:r>
            <a:r>
              <a:rPr lang="en-US" altLang="zh-CN" b="1" smtClean="0"/>
              <a:t>:</a:t>
            </a:r>
            <a:r>
              <a:rPr lang="zh-CN" altLang="zh-CN" b="1" smtClean="0"/>
              <a:t>信号</a:t>
            </a:r>
            <a:r>
              <a:rPr lang="en-US" altLang="zh-CN" b="1" smtClean="0"/>
              <a:t>4</a:t>
            </a:r>
          </a:p>
        </p:txBody>
      </p:sp>
      <p:sp>
        <p:nvSpPr>
          <p:cNvPr id="54275" name="Rectangle 3"/>
          <p:cNvSpPr>
            <a:spLocks noGrp="1" noChangeArrowheads="1"/>
          </p:cNvSpPr>
          <p:nvPr>
            <p:ph idx="1"/>
          </p:nvPr>
        </p:nvSpPr>
        <p:spPr>
          <a:xfrm>
            <a:off x="457200" y="1066800"/>
            <a:ext cx="8229600" cy="4800600"/>
          </a:xfrm>
        </p:spPr>
        <p:txBody>
          <a:bodyPr/>
          <a:lstStyle/>
          <a:p>
            <a:pPr eaLnBrk="1" hangingPunct="1">
              <a:buFontTx/>
              <a:buNone/>
            </a:pPr>
            <a:r>
              <a:rPr lang="en-US" altLang="zh-CN" sz="3600" b="1"/>
              <a:t>3</a:t>
            </a:r>
            <a:r>
              <a:rPr lang="zh-CN" altLang="en-US" sz="3600" b="1"/>
              <a:t>、调度程序的作业切换：通过系统调</a:t>
            </a:r>
          </a:p>
          <a:p>
            <a:pPr eaLnBrk="1" hangingPunct="1">
              <a:buFontTx/>
              <a:buNone/>
            </a:pPr>
            <a:r>
              <a:rPr lang="zh-CN" altLang="en-US" sz="3600" b="1"/>
              <a:t>用</a:t>
            </a:r>
            <a:r>
              <a:rPr lang="en-US" altLang="zh-CN" sz="3600" b="1"/>
              <a:t>kill</a:t>
            </a:r>
            <a:r>
              <a:rPr lang="zh-CN" altLang="en-US" sz="3600" b="1"/>
              <a:t>实现。</a:t>
            </a:r>
          </a:p>
          <a:p>
            <a:pPr eaLnBrk="1" hangingPunct="1">
              <a:buFontTx/>
              <a:buNone/>
            </a:pPr>
            <a:r>
              <a:rPr lang="zh-CN" altLang="en-US" sz="3600" b="1"/>
              <a:t>原型：</a:t>
            </a:r>
            <a:r>
              <a:rPr lang="en-US" altLang="zh-CN" sz="3600" b="1"/>
              <a:t>int </a:t>
            </a:r>
            <a:r>
              <a:rPr lang="en-US" altLang="zh-CN" sz="4000" b="1">
                <a:solidFill>
                  <a:srgbClr val="C00000"/>
                </a:solidFill>
              </a:rPr>
              <a:t>kill</a:t>
            </a:r>
            <a:r>
              <a:rPr lang="en-US" altLang="zh-CN" sz="3600" b="1"/>
              <a:t>(pid_t pid, int signo)</a:t>
            </a:r>
          </a:p>
          <a:p>
            <a:pPr eaLnBrk="1" hangingPunct="1">
              <a:buFontTx/>
              <a:buNone/>
            </a:pPr>
            <a:r>
              <a:rPr lang="en-US" altLang="zh-CN" sz="3600" b="1"/>
              <a:t>signo</a:t>
            </a:r>
            <a:r>
              <a:rPr lang="zh-CN" altLang="en-US" sz="3600" b="1"/>
              <a:t>：信号类型，可以为：</a:t>
            </a:r>
          </a:p>
          <a:p>
            <a:pPr eaLnBrk="1" hangingPunct="1">
              <a:buFontTx/>
              <a:buNone/>
            </a:pPr>
            <a:r>
              <a:rPr lang="en-US" altLang="zh-CN" sz="3600" b="1"/>
              <a:t>SIGSTOP</a:t>
            </a:r>
            <a:r>
              <a:rPr lang="en-US" altLang="zh-CN" sz="3600" b="1">
                <a:latin typeface="Arial" charset="0"/>
              </a:rPr>
              <a:t>——</a:t>
            </a:r>
            <a:r>
              <a:rPr lang="zh-CN" altLang="en-US" sz="3600" b="1"/>
              <a:t>暂停进程的允许。</a:t>
            </a:r>
          </a:p>
          <a:p>
            <a:pPr eaLnBrk="1" hangingPunct="1">
              <a:buFontTx/>
              <a:buNone/>
            </a:pPr>
            <a:r>
              <a:rPr lang="en-US" altLang="zh-CN" sz="3600" b="1"/>
              <a:t>SIGCONT</a:t>
            </a:r>
            <a:r>
              <a:rPr lang="en-US" altLang="zh-CN" sz="3600" b="1">
                <a:latin typeface="Arial" charset="0"/>
              </a:rPr>
              <a:t>——</a:t>
            </a:r>
            <a:r>
              <a:rPr lang="zh-CN" altLang="en-US" sz="3600" b="1"/>
              <a:t>使停止的进程继续运行</a:t>
            </a:r>
          </a:p>
          <a:p>
            <a:pPr eaLnBrk="1" hangingPunct="1">
              <a:buFontTx/>
              <a:buNone/>
            </a:pPr>
            <a:r>
              <a:rPr lang="en-US" altLang="zh-CN" sz="3600" b="1"/>
              <a:t>SIGKILL</a:t>
            </a:r>
            <a:r>
              <a:rPr lang="en-US" altLang="zh-CN" sz="3600" b="1">
                <a:latin typeface="Arial" charset="0"/>
              </a:rPr>
              <a:t>——</a:t>
            </a:r>
            <a:r>
              <a:rPr lang="zh-CN" altLang="en-US" sz="3600" b="1"/>
              <a:t>终止一个进程</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C5E6F750-9A20-364E-8FA4-0AA4D26A8686}" type="slidenum">
              <a:rPr lang="en-US" altLang="zh-CN">
                <a:solidFill>
                  <a:srgbClr val="D38E27"/>
                </a:solidFill>
              </a:rPr>
              <a:pPr eaLnBrk="1" hangingPunct="1"/>
              <a:t>57</a:t>
            </a:fld>
            <a:endParaRPr lang="en-US" altLang="zh-CN">
              <a:solidFill>
                <a:srgbClr val="D38E27"/>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457200" y="292100"/>
            <a:ext cx="8229600" cy="774700"/>
          </a:xfrm>
        </p:spPr>
        <p:txBody>
          <a:bodyPr/>
          <a:lstStyle/>
          <a:p>
            <a:pPr marL="1117600" indent="-1117600" eaLnBrk="1" fontAlgn="auto" hangingPunct="1">
              <a:spcAft>
                <a:spcPts val="0"/>
              </a:spcAft>
              <a:defRPr/>
            </a:pPr>
            <a:r>
              <a:rPr lang="zh-CN" altLang="zh-CN" b="1" dirty="0" smtClean="0"/>
              <a:t>实验步骤</a:t>
            </a:r>
            <a:r>
              <a:rPr lang="en-US" altLang="zh-CN" b="1" dirty="0" smtClean="0"/>
              <a:t>1</a:t>
            </a:r>
          </a:p>
        </p:txBody>
      </p:sp>
      <p:sp>
        <p:nvSpPr>
          <p:cNvPr id="55299" name="Rectangle 3"/>
          <p:cNvSpPr>
            <a:spLocks noGrp="1" noChangeArrowheads="1"/>
          </p:cNvSpPr>
          <p:nvPr>
            <p:ph idx="1"/>
          </p:nvPr>
        </p:nvSpPr>
        <p:spPr>
          <a:xfrm>
            <a:off x="457200" y="1066800"/>
            <a:ext cx="8229600" cy="4648200"/>
          </a:xfrm>
        </p:spPr>
        <p:txBody>
          <a:bodyPr/>
          <a:lstStyle/>
          <a:p>
            <a:pPr eaLnBrk="1" hangingPunct="1">
              <a:buFontTx/>
              <a:buNone/>
            </a:pPr>
            <a:r>
              <a:rPr lang="en-US" altLang="zh-CN" sz="4000" b="1" dirty="0"/>
              <a:t>1</a:t>
            </a:r>
            <a:r>
              <a:rPr lang="zh-CN" altLang="en-US" sz="4000" b="1" dirty="0" smtClean="0"/>
              <a:t>、拷贝</a:t>
            </a:r>
            <a:r>
              <a:rPr lang="zh-CN" altLang="en-US" sz="4000" b="1" dirty="0"/>
              <a:t>程序到</a:t>
            </a:r>
            <a:r>
              <a:rPr lang="zh-CN" altLang="en-US" sz="4000" b="1" dirty="0">
                <a:solidFill>
                  <a:srgbClr val="C00000"/>
                </a:solidFill>
              </a:rPr>
              <a:t>自己的学号目录</a:t>
            </a:r>
            <a:r>
              <a:rPr lang="zh-CN" altLang="en-US" sz="4000" b="1" dirty="0"/>
              <a:t>下</a:t>
            </a:r>
          </a:p>
          <a:p>
            <a:pPr eaLnBrk="1" hangingPunct="1">
              <a:buFontTx/>
              <a:buNone/>
            </a:pPr>
            <a:r>
              <a:rPr lang="zh-CN" altLang="en-US" sz="4000" b="1" dirty="0"/>
              <a:t>（一个头文件</a:t>
            </a:r>
            <a:r>
              <a:rPr lang="en-US" altLang="zh-CN" sz="4000" b="1" dirty="0" err="1"/>
              <a:t>job.h</a:t>
            </a:r>
            <a:r>
              <a:rPr lang="zh-CN" altLang="en-US" sz="4000" b="1" dirty="0"/>
              <a:t>，四个源文件</a:t>
            </a:r>
          </a:p>
          <a:p>
            <a:pPr eaLnBrk="1" hangingPunct="1">
              <a:buFontTx/>
              <a:buNone/>
            </a:pPr>
            <a:r>
              <a:rPr lang="en-US" altLang="zh-CN" sz="4000" b="1" dirty="0" err="1"/>
              <a:t>scheduler.c</a:t>
            </a:r>
            <a:r>
              <a:rPr lang="zh-CN" altLang="en-US" sz="4000" b="1" dirty="0"/>
              <a:t>、</a:t>
            </a:r>
            <a:r>
              <a:rPr lang="en-US" altLang="zh-CN" sz="4000" b="1" dirty="0" err="1"/>
              <a:t>enq.c</a:t>
            </a:r>
            <a:r>
              <a:rPr lang="zh-CN" altLang="en-US" sz="4000" b="1" dirty="0"/>
              <a:t>、</a:t>
            </a:r>
            <a:r>
              <a:rPr lang="en-US" altLang="zh-CN" sz="4000" b="1" dirty="0" err="1"/>
              <a:t>deq.c</a:t>
            </a:r>
            <a:r>
              <a:rPr lang="zh-CN" altLang="en-US" sz="4000" b="1" dirty="0"/>
              <a:t>、</a:t>
            </a:r>
            <a:r>
              <a:rPr lang="en-US" altLang="zh-CN" sz="4000" b="1" dirty="0" err="1"/>
              <a:t>stat.c</a:t>
            </a:r>
            <a:r>
              <a:rPr lang="zh-CN" altLang="en-US" sz="4000" b="1" dirty="0"/>
              <a:t>）</a:t>
            </a:r>
            <a:r>
              <a:rPr lang="zh-CN" altLang="en-US" sz="4000" b="1" dirty="0" smtClean="0"/>
              <a:t>，</a:t>
            </a:r>
            <a:endParaRPr lang="en-US" altLang="zh-CN" sz="4000" b="1" dirty="0"/>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4FAE28E5-1E1C-5B4F-95F2-A2413610D45B}" type="slidenum">
              <a:rPr lang="en-US" altLang="zh-CN">
                <a:solidFill>
                  <a:srgbClr val="D38E27"/>
                </a:solidFill>
              </a:rPr>
              <a:pPr eaLnBrk="1" hangingPunct="1"/>
              <a:t>58</a:t>
            </a:fld>
            <a:endParaRPr lang="en-US" altLang="zh-CN">
              <a:solidFill>
                <a:srgbClr val="D38E27"/>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152400"/>
            <a:ext cx="8229600" cy="698500"/>
          </a:xfrm>
        </p:spPr>
        <p:txBody>
          <a:bodyPr/>
          <a:lstStyle/>
          <a:p>
            <a:pPr eaLnBrk="1" fontAlgn="auto" hangingPunct="1">
              <a:spcAft>
                <a:spcPts val="0"/>
              </a:spcAft>
              <a:defRPr/>
            </a:pPr>
            <a:r>
              <a:rPr lang="zh-CN" altLang="zh-CN" b="1" smtClean="0"/>
              <a:t>实验步骤</a:t>
            </a:r>
            <a:r>
              <a:rPr lang="en-US" altLang="zh-CN" b="1" smtClean="0"/>
              <a:t>2</a:t>
            </a:r>
          </a:p>
        </p:txBody>
      </p:sp>
      <p:sp>
        <p:nvSpPr>
          <p:cNvPr id="56323" name="Rectangle 3"/>
          <p:cNvSpPr>
            <a:spLocks noGrp="1" noChangeArrowheads="1"/>
          </p:cNvSpPr>
          <p:nvPr>
            <p:ph idx="1"/>
          </p:nvPr>
        </p:nvSpPr>
        <p:spPr>
          <a:xfrm>
            <a:off x="457200" y="990600"/>
            <a:ext cx="8229600" cy="4114800"/>
          </a:xfrm>
        </p:spPr>
        <p:txBody>
          <a:bodyPr/>
          <a:lstStyle/>
          <a:p>
            <a:pPr eaLnBrk="1" hangingPunct="1">
              <a:buFontTx/>
              <a:buNone/>
            </a:pPr>
            <a:r>
              <a:rPr lang="en-US" altLang="zh-CN" sz="3600" b="1"/>
              <a:t>2</a:t>
            </a:r>
            <a:r>
              <a:rPr lang="zh-CN" altLang="en-US" sz="3600" b="1"/>
              <a:t>、调用</a:t>
            </a:r>
            <a:r>
              <a:rPr lang="en-US" altLang="zh-CN" sz="3600" b="1"/>
              <a:t>vi</a:t>
            </a:r>
            <a:r>
              <a:rPr lang="zh-CN" altLang="en-US" sz="3600" b="1"/>
              <a:t>编辑器修改</a:t>
            </a:r>
            <a:r>
              <a:rPr lang="en-US" altLang="zh-CN" sz="3600" b="1"/>
              <a:t>job.h</a:t>
            </a:r>
            <a:r>
              <a:rPr lang="zh-CN" altLang="en-US" sz="3600" b="1"/>
              <a:t>文件，</a:t>
            </a:r>
            <a:r>
              <a:rPr lang="zh-CN" altLang="en-US" sz="4000" b="1">
                <a:solidFill>
                  <a:srgbClr val="C00000"/>
                </a:solidFill>
              </a:rPr>
              <a:t>为命</a:t>
            </a:r>
          </a:p>
          <a:p>
            <a:pPr eaLnBrk="1" hangingPunct="1">
              <a:buFontTx/>
              <a:buNone/>
            </a:pPr>
            <a:r>
              <a:rPr lang="zh-CN" altLang="en-US" sz="4000" b="1">
                <a:solidFill>
                  <a:srgbClr val="C00000"/>
                </a:solidFill>
              </a:rPr>
              <a:t>  名管道</a:t>
            </a:r>
            <a:r>
              <a:rPr lang="en-US" altLang="zh-CN" sz="4000" b="1">
                <a:solidFill>
                  <a:srgbClr val="C00000"/>
                </a:solidFill>
              </a:rPr>
              <a:t>FIFO</a:t>
            </a:r>
            <a:r>
              <a:rPr lang="zh-CN" altLang="en-US" sz="4000" b="1">
                <a:solidFill>
                  <a:srgbClr val="C00000"/>
                </a:solidFill>
              </a:rPr>
              <a:t>设置正确的路径</a:t>
            </a:r>
            <a:r>
              <a:rPr lang="zh-CN" altLang="en-US" sz="3600" b="1"/>
              <a:t>，即在语句：</a:t>
            </a:r>
          </a:p>
          <a:p>
            <a:pPr eaLnBrk="1" hangingPunct="1">
              <a:buFontTx/>
              <a:buNone/>
            </a:pPr>
            <a:r>
              <a:rPr lang="en-US" altLang="zh-CN" sz="2800" b="1"/>
              <a:t>#define	FIFO   "</a:t>
            </a:r>
            <a:r>
              <a:rPr lang="en-US" altLang="zh-CN" sz="2800"/>
              <a:t>/home/SVRFIFO</a:t>
            </a:r>
            <a:r>
              <a:rPr lang="en-US" altLang="zh-CN" sz="2800" b="1"/>
              <a:t>"</a:t>
            </a:r>
            <a:endParaRPr lang="en-US" altLang="zh-CN" b="1"/>
          </a:p>
          <a:p>
            <a:pPr eaLnBrk="1" hangingPunct="1">
              <a:buFontTx/>
              <a:buNone/>
            </a:pPr>
            <a:r>
              <a:rPr lang="zh-CN" altLang="en-US" sz="3600" b="1"/>
              <a:t>中加入学号路径为：</a:t>
            </a:r>
          </a:p>
          <a:p>
            <a:pPr eaLnBrk="1" hangingPunct="1">
              <a:buFontTx/>
              <a:buNone/>
            </a:pPr>
            <a:r>
              <a:rPr lang="en-US" altLang="zh-CN" sz="2800" b="1"/>
              <a:t>#define    FIFO   "</a:t>
            </a:r>
            <a:r>
              <a:rPr lang="en-US" altLang="zh-CN" sz="2800"/>
              <a:t>/home/</a:t>
            </a:r>
            <a:r>
              <a:rPr lang="zh-CN" altLang="en-US" sz="2800" b="1"/>
              <a:t>学号					</a:t>
            </a:r>
            <a:r>
              <a:rPr lang="en-US" altLang="zh-CN" sz="2800" b="1"/>
              <a:t>/SVRFIFO"</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7460847B-0743-B849-9F22-40D4834D4800}" type="slidenum">
              <a:rPr lang="en-US" altLang="zh-CN">
                <a:solidFill>
                  <a:srgbClr val="D38E27"/>
                </a:solidFill>
              </a:rPr>
              <a:pPr eaLnBrk="1" hangingPunct="1"/>
              <a:t>59</a:t>
            </a:fld>
            <a:endParaRPr lang="en-US" altLang="zh-CN">
              <a:solidFill>
                <a:srgbClr val="D38E27"/>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de-DE" altLang="zh-CN" dirty="0"/>
              <a:t>Lab 2</a:t>
            </a:r>
            <a:r>
              <a:rPr kumimoji="1" lang="zh-CN" altLang="en-US" dirty="0"/>
              <a:t> </a:t>
            </a:r>
            <a:r>
              <a:rPr kumimoji="1" lang="en-US" altLang="zh-CN" dirty="0"/>
              <a:t>report</a:t>
            </a:r>
            <a:endParaRPr kumimoji="1" lang="zh-CN" altLang="en-US" dirty="0"/>
          </a:p>
        </p:txBody>
      </p:sp>
      <p:sp>
        <p:nvSpPr>
          <p:cNvPr id="3" name="内容占位符 2"/>
          <p:cNvSpPr>
            <a:spLocks noGrp="1"/>
          </p:cNvSpPr>
          <p:nvPr>
            <p:ph idx="1"/>
          </p:nvPr>
        </p:nvSpPr>
        <p:spPr/>
        <p:txBody>
          <a:bodyPr/>
          <a:lstStyle/>
          <a:p>
            <a:pPr lvl="0"/>
            <a:r>
              <a:rPr lang="en-US" altLang="zh-CN" dirty="0" err="1" smtClean="0"/>
              <a:t>signal.c</a:t>
            </a:r>
            <a:endParaRPr lang="en-US" altLang="zh-CN" dirty="0" smtClean="0"/>
          </a:p>
          <a:p>
            <a:pPr lvl="1"/>
            <a:r>
              <a:rPr kumimoji="1" lang="zh-CN" altLang="en-US" dirty="0"/>
              <a:t>创建了一对父子进程，接收改变信号，并通过</a:t>
            </a:r>
            <a:r>
              <a:rPr kumimoji="1" lang="en-US" altLang="zh-CN" dirty="0" err="1"/>
              <a:t>sigaction</a:t>
            </a:r>
            <a:r>
              <a:rPr kumimoji="1" lang="zh-CN" altLang="en-US" dirty="0"/>
              <a:t>来改变进程接收到特定信号后的</a:t>
            </a:r>
            <a:r>
              <a:rPr kumimoji="1" lang="zh-CN" altLang="en-US" dirty="0" smtClean="0"/>
              <a:t>行为</a:t>
            </a:r>
            <a:endParaRPr kumimoji="1" lang="en-US" altLang="zh-CN" dirty="0" smtClean="0"/>
          </a:p>
          <a:p>
            <a:pPr lvl="1"/>
            <a:r>
              <a:rPr lang="en-US" altLang="zh-CN" dirty="0" err="1"/>
              <a:t>pid_t</a:t>
            </a:r>
            <a:r>
              <a:rPr lang="en-US" altLang="zh-CN" dirty="0"/>
              <a:t> wait(</a:t>
            </a:r>
            <a:r>
              <a:rPr lang="en-US" altLang="zh-CN" dirty="0" err="1"/>
              <a:t>int</a:t>
            </a:r>
            <a:r>
              <a:rPr lang="en-US" altLang="zh-CN" dirty="0"/>
              <a:t> *status</a:t>
            </a:r>
            <a:r>
              <a:rPr lang="en-US" altLang="zh-CN" dirty="0" smtClean="0"/>
              <a:t>);</a:t>
            </a:r>
          </a:p>
          <a:p>
            <a:pPr lvl="1"/>
            <a:r>
              <a:rPr lang="en-US" altLang="zh-CN" dirty="0" err="1"/>
              <a:t>pid_t</a:t>
            </a:r>
            <a:r>
              <a:rPr lang="en-US" altLang="zh-CN" dirty="0"/>
              <a:t> </a:t>
            </a:r>
            <a:r>
              <a:rPr lang="en-US" altLang="zh-CN" dirty="0" err="1"/>
              <a:t>waitpid</a:t>
            </a:r>
            <a:r>
              <a:rPr lang="en-US" altLang="zh-CN" dirty="0"/>
              <a:t>(</a:t>
            </a:r>
            <a:r>
              <a:rPr lang="en-US" altLang="zh-CN" dirty="0" err="1"/>
              <a:t>pid_t</a:t>
            </a:r>
            <a:r>
              <a:rPr lang="en-US" altLang="zh-CN" dirty="0"/>
              <a:t> </a:t>
            </a:r>
            <a:r>
              <a:rPr lang="en-US" altLang="zh-CN" dirty="0" err="1"/>
              <a:t>pid</a:t>
            </a:r>
            <a:r>
              <a:rPr lang="en-US" altLang="zh-CN" dirty="0"/>
              <a:t>, </a:t>
            </a:r>
            <a:r>
              <a:rPr lang="en-US" altLang="zh-CN" dirty="0" err="1"/>
              <a:t>int</a:t>
            </a:r>
            <a:r>
              <a:rPr lang="en-US" altLang="zh-CN" dirty="0"/>
              <a:t> *status, </a:t>
            </a:r>
            <a:r>
              <a:rPr lang="en-US" altLang="zh-CN" dirty="0" err="1"/>
              <a:t>int</a:t>
            </a:r>
            <a:r>
              <a:rPr lang="en-US" altLang="zh-CN" dirty="0"/>
              <a:t> options</a:t>
            </a:r>
            <a:r>
              <a:rPr lang="en-US" altLang="zh-CN" dirty="0" smtClean="0"/>
              <a:t>);</a:t>
            </a:r>
          </a:p>
          <a:p>
            <a:pPr lvl="1"/>
            <a:r>
              <a:rPr lang="en-US" altLang="zh-CN" dirty="0"/>
              <a:t>wait</a:t>
            </a:r>
            <a:r>
              <a:rPr lang="zh-CN" altLang="en-US" dirty="0"/>
              <a:t>函数是</a:t>
            </a:r>
            <a:r>
              <a:rPr lang="en-US" altLang="zh-CN" dirty="0" err="1"/>
              <a:t>waitpid</a:t>
            </a:r>
            <a:r>
              <a:rPr lang="zh-CN" altLang="en-US" dirty="0"/>
              <a:t>函数的一个特例。</a:t>
            </a:r>
            <a:r>
              <a:rPr lang="en-US" altLang="zh-CN" dirty="0" err="1"/>
              <a:t>waitpid</a:t>
            </a:r>
            <a:r>
              <a:rPr lang="en-US" altLang="zh-CN" dirty="0"/>
              <a:t>(-1, &amp;status, 0);</a:t>
            </a:r>
            <a:r>
              <a:rPr kumimoji="1" lang="zh-CN" altLang="en-US" dirty="0" smtClean="0"/>
              <a:t> </a:t>
            </a:r>
            <a:endParaRPr lang="en-US" altLang="zh-CN" dirty="0" smtClean="0"/>
          </a:p>
        </p:txBody>
      </p:sp>
      <p:sp>
        <p:nvSpPr>
          <p:cNvPr id="4" name="幻灯片编号占位符 3"/>
          <p:cNvSpPr>
            <a:spLocks noGrp="1"/>
          </p:cNvSpPr>
          <p:nvPr>
            <p:ph type="sldNum" sz="quarter" idx="12"/>
          </p:nvPr>
        </p:nvSpPr>
        <p:spPr/>
        <p:txBody>
          <a:bodyPr/>
          <a:lstStyle/>
          <a:p>
            <a:fld id="{7C71BC4D-946D-E449-8F0F-901514F4FB66}" type="slidenum">
              <a:rPr lang="en-US" altLang="zh-CN" smtClean="0"/>
              <a:pPr/>
              <a:t>6</a:t>
            </a:fld>
            <a:endParaRPr lang="en-US" altLang="zh-CN"/>
          </a:p>
        </p:txBody>
      </p:sp>
    </p:spTree>
    <p:extLst>
      <p:ext uri="{BB962C8B-B14F-4D97-AF65-F5344CB8AC3E}">
        <p14:creationId xmlns:p14="http://schemas.microsoft.com/office/powerpoint/2010/main" val="850023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457200" y="228600"/>
            <a:ext cx="8229600" cy="546100"/>
          </a:xfrm>
        </p:spPr>
        <p:txBody>
          <a:bodyPr>
            <a:normAutofit fontScale="90000"/>
          </a:bodyPr>
          <a:lstStyle/>
          <a:p>
            <a:pPr eaLnBrk="1" fontAlgn="auto" hangingPunct="1">
              <a:spcAft>
                <a:spcPts val="0"/>
              </a:spcAft>
              <a:defRPr/>
            </a:pPr>
            <a:r>
              <a:rPr lang="zh-CN" altLang="zh-CN" b="1" smtClean="0"/>
              <a:t>实验步骤</a:t>
            </a:r>
            <a:r>
              <a:rPr lang="en-US" altLang="zh-CN" b="1" smtClean="0"/>
              <a:t>3</a:t>
            </a:r>
          </a:p>
        </p:txBody>
      </p:sp>
      <p:sp>
        <p:nvSpPr>
          <p:cNvPr id="57347" name="Rectangle 3"/>
          <p:cNvSpPr>
            <a:spLocks noGrp="1" noChangeArrowheads="1"/>
          </p:cNvSpPr>
          <p:nvPr>
            <p:ph idx="1"/>
          </p:nvPr>
        </p:nvSpPr>
        <p:spPr>
          <a:xfrm>
            <a:off x="304800" y="990600"/>
            <a:ext cx="8610600" cy="4114800"/>
          </a:xfrm>
        </p:spPr>
        <p:txBody>
          <a:bodyPr/>
          <a:lstStyle/>
          <a:p>
            <a:pPr eaLnBrk="1" hangingPunct="1">
              <a:buFontTx/>
              <a:buNone/>
            </a:pPr>
            <a:r>
              <a:rPr lang="en-US" altLang="zh-CN" sz="4000"/>
              <a:t>3</a:t>
            </a:r>
            <a:r>
              <a:rPr lang="zh-CN" altLang="en-US" sz="4000" b="1"/>
              <a:t>、修改</a:t>
            </a:r>
            <a:r>
              <a:rPr lang="en-US" altLang="zh-CN" sz="4000" b="1"/>
              <a:t>scheduler.c</a:t>
            </a:r>
            <a:r>
              <a:rPr lang="zh-CN" altLang="en-US" sz="4000" b="1"/>
              <a:t>文件，添加作</a:t>
            </a:r>
          </a:p>
          <a:p>
            <a:pPr eaLnBrk="1" hangingPunct="1">
              <a:buFontTx/>
              <a:buNone/>
            </a:pPr>
            <a:r>
              <a:rPr lang="zh-CN" altLang="en-US" sz="4000" b="1"/>
              <a:t>业的打印信息，即修改</a:t>
            </a:r>
            <a:r>
              <a:rPr lang="en-US" altLang="zh-CN" sz="4000" b="1">
                <a:solidFill>
                  <a:srgbClr val="C00000"/>
                </a:solidFill>
              </a:rPr>
              <a:t>do_stat</a:t>
            </a:r>
            <a:r>
              <a:rPr lang="zh-CN" altLang="en-US" sz="4000" b="1"/>
              <a:t>函数，</a:t>
            </a:r>
          </a:p>
          <a:p>
            <a:pPr eaLnBrk="1" hangingPunct="1">
              <a:buFontTx/>
              <a:buNone/>
            </a:pPr>
            <a:r>
              <a:rPr lang="zh-CN" altLang="en-US" sz="4000" b="1"/>
              <a:t>要求再输出</a:t>
            </a:r>
            <a:r>
              <a:rPr lang="zh-CN" altLang="en-US" sz="4000" b="1">
                <a:solidFill>
                  <a:srgbClr val="C00000"/>
                </a:solidFill>
              </a:rPr>
              <a:t>作业名称</a:t>
            </a:r>
            <a:r>
              <a:rPr lang="zh-CN" altLang="en-US" sz="4000" b="1"/>
              <a:t>、</a:t>
            </a:r>
            <a:r>
              <a:rPr lang="zh-CN" altLang="en-US" sz="4000" b="1">
                <a:solidFill>
                  <a:srgbClr val="C00000"/>
                </a:solidFill>
              </a:rPr>
              <a:t>当前优先级</a:t>
            </a:r>
            <a:r>
              <a:rPr lang="zh-CN" altLang="en-US" sz="4000" b="1"/>
              <a:t>、</a:t>
            </a:r>
          </a:p>
          <a:p>
            <a:pPr eaLnBrk="1" hangingPunct="1">
              <a:buFontTx/>
              <a:buNone/>
            </a:pPr>
            <a:r>
              <a:rPr lang="zh-CN" altLang="en-US" sz="4000" b="1">
                <a:solidFill>
                  <a:srgbClr val="C00000"/>
                </a:solidFill>
              </a:rPr>
              <a:t>默认优先级；</a:t>
            </a:r>
            <a:endParaRPr lang="zh-CN" altLang="en-US" sz="4000" b="1"/>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0A6ADB94-75F0-F14E-BD7D-5EA57907F4F3}" type="slidenum">
              <a:rPr lang="en-US" altLang="zh-CN">
                <a:solidFill>
                  <a:srgbClr val="D38E27"/>
                </a:solidFill>
              </a:rPr>
              <a:pPr eaLnBrk="1" hangingPunct="1"/>
              <a:t>60</a:t>
            </a:fld>
            <a:endParaRPr lang="en-US" altLang="zh-CN">
              <a:solidFill>
                <a:srgbClr val="D38E27"/>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457200" y="152400"/>
            <a:ext cx="8229600" cy="469900"/>
          </a:xfrm>
        </p:spPr>
        <p:txBody>
          <a:bodyPr>
            <a:normAutofit fontScale="90000"/>
          </a:bodyPr>
          <a:lstStyle/>
          <a:p>
            <a:pPr eaLnBrk="1" fontAlgn="auto" hangingPunct="1">
              <a:spcAft>
                <a:spcPts val="0"/>
              </a:spcAft>
              <a:defRPr/>
            </a:pPr>
            <a:r>
              <a:rPr lang="zh-CN" altLang="zh-CN" b="1" smtClean="0"/>
              <a:t>实验步骤</a:t>
            </a:r>
            <a:r>
              <a:rPr lang="en-US" altLang="zh-CN" b="1" smtClean="0"/>
              <a:t>4</a:t>
            </a:r>
          </a:p>
        </p:txBody>
      </p:sp>
      <p:sp>
        <p:nvSpPr>
          <p:cNvPr id="58371" name="Rectangle 3"/>
          <p:cNvSpPr>
            <a:spLocks noGrp="1" noChangeArrowheads="1"/>
          </p:cNvSpPr>
          <p:nvPr>
            <p:ph idx="1"/>
          </p:nvPr>
        </p:nvSpPr>
        <p:spPr>
          <a:xfrm>
            <a:off x="457200" y="762000"/>
            <a:ext cx="8229600" cy="4114800"/>
          </a:xfrm>
        </p:spPr>
        <p:txBody>
          <a:bodyPr/>
          <a:lstStyle/>
          <a:p>
            <a:pPr eaLnBrk="1" hangingPunct="1">
              <a:buFontTx/>
              <a:buNone/>
            </a:pPr>
            <a:r>
              <a:rPr lang="zh-CN" altLang="en-US" sz="3600" b="1"/>
              <a:t>在</a:t>
            </a:r>
          </a:p>
          <a:p>
            <a:pPr eaLnBrk="1" hangingPunct="1">
              <a:buFontTx/>
              <a:buNone/>
            </a:pPr>
            <a:r>
              <a:rPr lang="en-US" altLang="zh-CN" sz="3600"/>
              <a:t>printf( </a:t>
            </a:r>
            <a:r>
              <a:rPr lang="en-US" altLang="zh-CN" sz="3600">
                <a:latin typeface="Arial" charset="0"/>
              </a:rPr>
              <a:t>“</a:t>
            </a:r>
            <a:r>
              <a:rPr lang="en-US" altLang="zh-CN" sz="3600"/>
              <a:t>JID\tPID\tOWNER\tRUNTIME\t</a:t>
            </a:r>
          </a:p>
          <a:p>
            <a:pPr eaLnBrk="1" hangingPunct="1">
              <a:buFontTx/>
              <a:buNone/>
            </a:pPr>
            <a:r>
              <a:rPr lang="en-US" altLang="zh-CN" sz="3600"/>
              <a:t>WAITTIME\tCREATTIME\t\tSTATE\n</a:t>
            </a:r>
            <a:r>
              <a:rPr lang="en-US" altLang="zh-CN" sz="3600">
                <a:latin typeface="Arial" charset="0"/>
              </a:rPr>
              <a:t>”</a:t>
            </a:r>
            <a:r>
              <a:rPr lang="en-US" altLang="zh-CN" sz="3600"/>
              <a:t>);</a:t>
            </a:r>
          </a:p>
          <a:p>
            <a:pPr eaLnBrk="1" hangingPunct="1">
              <a:buFontTx/>
              <a:buNone/>
            </a:pPr>
            <a:r>
              <a:rPr lang="zh-CN" altLang="en-US" sz="3600" b="1"/>
              <a:t>语句中添加</a:t>
            </a:r>
            <a:r>
              <a:rPr lang="en-US" altLang="zh-CN" sz="3600" b="1"/>
              <a:t>JOBNAME</a:t>
            </a:r>
            <a:r>
              <a:rPr lang="zh-CN" altLang="en-US" sz="3600" b="1"/>
              <a:t>、</a:t>
            </a:r>
            <a:r>
              <a:rPr lang="en-US" altLang="zh-CN" sz="3600" b="1"/>
              <a:t>CURPRI</a:t>
            </a:r>
            <a:r>
              <a:rPr lang="zh-CN" altLang="en-US" sz="3600" b="1"/>
              <a:t>、</a:t>
            </a:r>
          </a:p>
          <a:p>
            <a:pPr eaLnBrk="1" hangingPunct="1">
              <a:buFontTx/>
              <a:buNone/>
            </a:pPr>
            <a:r>
              <a:rPr lang="en-US" altLang="zh-CN" sz="3600" b="1"/>
              <a:t>DEFPRI</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6A540416-97F7-E647-BDB5-8DDAB1A4A602}" type="slidenum">
              <a:rPr lang="en-US" altLang="zh-CN">
                <a:solidFill>
                  <a:srgbClr val="D38E27"/>
                </a:solidFill>
              </a:rPr>
              <a:pPr eaLnBrk="1" hangingPunct="1"/>
              <a:t>61</a:t>
            </a:fld>
            <a:endParaRPr lang="en-US" altLang="zh-CN">
              <a:solidFill>
                <a:srgbClr val="D38E27"/>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457200" y="292100"/>
            <a:ext cx="8229600" cy="698500"/>
          </a:xfrm>
        </p:spPr>
        <p:txBody>
          <a:bodyPr/>
          <a:lstStyle/>
          <a:p>
            <a:pPr eaLnBrk="1" fontAlgn="auto" hangingPunct="1">
              <a:spcAft>
                <a:spcPts val="0"/>
              </a:spcAft>
              <a:defRPr/>
            </a:pPr>
            <a:r>
              <a:rPr lang="zh-CN" altLang="zh-CN" b="1" smtClean="0"/>
              <a:t>实验步骤</a:t>
            </a:r>
            <a:r>
              <a:rPr lang="en-US" altLang="zh-CN" b="1" smtClean="0"/>
              <a:t>5</a:t>
            </a:r>
          </a:p>
        </p:txBody>
      </p:sp>
      <p:sp>
        <p:nvSpPr>
          <p:cNvPr id="59395" name="Rectangle 3"/>
          <p:cNvSpPr>
            <a:spLocks noGrp="1" noChangeArrowheads="1"/>
          </p:cNvSpPr>
          <p:nvPr>
            <p:ph idx="1"/>
          </p:nvPr>
        </p:nvSpPr>
        <p:spPr>
          <a:xfrm>
            <a:off x="457200" y="1219200"/>
            <a:ext cx="8229600" cy="2819400"/>
          </a:xfrm>
        </p:spPr>
        <p:txBody>
          <a:bodyPr/>
          <a:lstStyle/>
          <a:p>
            <a:pPr eaLnBrk="1" hangingPunct="1">
              <a:buFontTx/>
              <a:buNone/>
            </a:pPr>
            <a:r>
              <a:rPr lang="zh-CN" altLang="en-US" sz="4000" b="1"/>
              <a:t>接下来的两个输出语句根据表头修</a:t>
            </a:r>
          </a:p>
          <a:p>
            <a:pPr eaLnBrk="1" hangingPunct="1">
              <a:buFontTx/>
              <a:buNone/>
            </a:pPr>
            <a:r>
              <a:rPr lang="zh-CN" altLang="en-US" sz="4000" b="1"/>
              <a:t>改，注意</a:t>
            </a:r>
            <a:r>
              <a:rPr lang="en-US" altLang="zh-CN" sz="4000" b="1">
                <a:solidFill>
                  <a:srgbClr val="C00000"/>
                </a:solidFill>
              </a:rPr>
              <a:t>printf</a:t>
            </a:r>
            <a:r>
              <a:rPr lang="zh-CN" altLang="en-US" sz="4000" b="1">
                <a:solidFill>
                  <a:srgbClr val="C00000"/>
                </a:solidFill>
              </a:rPr>
              <a:t>语句的输出格式</a:t>
            </a:r>
            <a:r>
              <a:rPr lang="zh-CN" altLang="en-US" sz="4000" b="1"/>
              <a:t>，</a:t>
            </a:r>
          </a:p>
          <a:p>
            <a:pPr eaLnBrk="1" hangingPunct="1">
              <a:buFontTx/>
              <a:buNone/>
            </a:pPr>
            <a:r>
              <a:rPr lang="zh-CN" altLang="en-US" sz="4000" b="1"/>
              <a:t>输出的信息内容参照</a:t>
            </a:r>
            <a:r>
              <a:rPr lang="en-US" altLang="zh-CN" sz="4000" b="1">
                <a:solidFill>
                  <a:srgbClr val="C00000"/>
                </a:solidFill>
              </a:rPr>
              <a:t>jobinfo</a:t>
            </a:r>
            <a:r>
              <a:rPr lang="zh-CN" altLang="en-US" sz="4000" b="1">
                <a:solidFill>
                  <a:srgbClr val="C00000"/>
                </a:solidFill>
              </a:rPr>
              <a:t>结构体</a:t>
            </a:r>
            <a:r>
              <a:rPr lang="zh-CN" altLang="en-US" sz="4000" b="1"/>
              <a:t>。</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9CF63B3F-311B-254A-A799-096B1B382136}" type="slidenum">
              <a:rPr lang="en-US" altLang="zh-CN">
                <a:solidFill>
                  <a:srgbClr val="D38E27"/>
                </a:solidFill>
              </a:rPr>
              <a:pPr eaLnBrk="1" hangingPunct="1"/>
              <a:t>62</a:t>
            </a:fld>
            <a:endParaRPr lang="en-US" altLang="zh-CN">
              <a:solidFill>
                <a:srgbClr val="D38E27"/>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a:xfrm>
            <a:off x="457200" y="228600"/>
            <a:ext cx="8229600" cy="546100"/>
          </a:xfrm>
        </p:spPr>
        <p:txBody>
          <a:bodyPr>
            <a:normAutofit fontScale="90000"/>
          </a:bodyPr>
          <a:lstStyle/>
          <a:p>
            <a:pPr eaLnBrk="1" fontAlgn="auto" hangingPunct="1">
              <a:spcAft>
                <a:spcPts val="0"/>
              </a:spcAft>
              <a:defRPr/>
            </a:pPr>
            <a:r>
              <a:rPr lang="zh-CN" altLang="zh-CN" b="1" smtClean="0"/>
              <a:t>实验步骤</a:t>
            </a:r>
            <a:r>
              <a:rPr lang="en-US" altLang="zh-CN" b="1" smtClean="0"/>
              <a:t>6</a:t>
            </a:r>
          </a:p>
        </p:txBody>
      </p:sp>
      <p:sp>
        <p:nvSpPr>
          <p:cNvPr id="229379" name="Rectangle 3"/>
          <p:cNvSpPr>
            <a:spLocks noGrp="1" noChangeArrowheads="1"/>
          </p:cNvSpPr>
          <p:nvPr>
            <p:ph idx="1"/>
          </p:nvPr>
        </p:nvSpPr>
        <p:spPr>
          <a:xfrm>
            <a:off x="457200" y="914400"/>
            <a:ext cx="8229600" cy="5727700"/>
          </a:xfrm>
        </p:spPr>
        <p:txBody>
          <a:bodyPr>
            <a:normAutofit/>
          </a:bodyPr>
          <a:lstStyle/>
          <a:p>
            <a:pPr eaLnBrk="1" hangingPunct="1">
              <a:lnSpc>
                <a:spcPct val="80000"/>
              </a:lnSpc>
              <a:buFontTx/>
              <a:buNone/>
            </a:pPr>
            <a:r>
              <a:rPr lang="en-US" altLang="zh-CN" sz="3000" b="1">
                <a:latin typeface="宋体" charset="-122"/>
              </a:rPr>
              <a:t>4</a:t>
            </a:r>
            <a:r>
              <a:rPr lang="zh-CN" altLang="en-US" sz="3000" b="1">
                <a:latin typeface="宋体" charset="-122"/>
              </a:rPr>
              <a:t>、用</a:t>
            </a:r>
            <a:r>
              <a:rPr lang="en-US" altLang="zh-CN" sz="3000" b="1">
                <a:latin typeface="宋体" charset="-122"/>
              </a:rPr>
              <a:t>gcc</a:t>
            </a:r>
            <a:r>
              <a:rPr lang="zh-CN" altLang="en-US" sz="3000" b="1">
                <a:latin typeface="宋体" charset="-122"/>
              </a:rPr>
              <a:t>分别编译连接作业调度程序、三个</a:t>
            </a:r>
          </a:p>
          <a:p>
            <a:pPr eaLnBrk="1" hangingPunct="1">
              <a:lnSpc>
                <a:spcPct val="80000"/>
              </a:lnSpc>
              <a:buFontTx/>
              <a:buNone/>
            </a:pPr>
            <a:r>
              <a:rPr lang="zh-CN" altLang="en-US" sz="3000" b="1">
                <a:latin typeface="宋体" charset="-122"/>
              </a:rPr>
              <a:t>命令程序。</a:t>
            </a:r>
          </a:p>
          <a:p>
            <a:pPr eaLnBrk="1" hangingPunct="1">
              <a:lnSpc>
                <a:spcPct val="80000"/>
              </a:lnSpc>
              <a:buFontTx/>
              <a:buNone/>
            </a:pPr>
            <a:r>
              <a:rPr lang="en-US" altLang="zh-CN" sz="3000" b="1">
                <a:latin typeface="宋体" charset="-122"/>
              </a:rPr>
              <a:t>5</a:t>
            </a:r>
            <a:r>
              <a:rPr lang="zh-CN" altLang="en-US" sz="3000" b="1">
                <a:latin typeface="宋体" charset="-122"/>
              </a:rPr>
              <a:t>、在一个远程登录窗口中</a:t>
            </a:r>
            <a:r>
              <a:rPr lang="zh-CN" altLang="en-US" sz="4000" b="1">
                <a:solidFill>
                  <a:srgbClr val="C00000"/>
                </a:solidFill>
              </a:rPr>
              <a:t>运行作业调度程序</a:t>
            </a:r>
            <a:r>
              <a:rPr lang="en-US" altLang="zh-CN" sz="4000" b="1">
                <a:solidFill>
                  <a:srgbClr val="C00000"/>
                </a:solidFill>
              </a:rPr>
              <a:t>(scheduler)</a:t>
            </a:r>
            <a:r>
              <a:rPr lang="zh-CN" altLang="en-US" sz="3000" b="1">
                <a:latin typeface="宋体" charset="-122"/>
              </a:rPr>
              <a:t>作为</a:t>
            </a:r>
            <a:r>
              <a:rPr lang="zh-CN" altLang="en-US" sz="4000" b="1">
                <a:solidFill>
                  <a:srgbClr val="C00000"/>
                </a:solidFill>
              </a:rPr>
              <a:t>服务端</a:t>
            </a:r>
            <a:r>
              <a:rPr lang="zh-CN" altLang="en-US" sz="3000" b="1">
                <a:latin typeface="宋体" charset="-122"/>
              </a:rPr>
              <a:t>。</a:t>
            </a:r>
          </a:p>
          <a:p>
            <a:pPr eaLnBrk="1" hangingPunct="1">
              <a:lnSpc>
                <a:spcPct val="80000"/>
              </a:lnSpc>
              <a:buFontTx/>
              <a:buNone/>
            </a:pPr>
            <a:r>
              <a:rPr lang="en-US" altLang="zh-CN" sz="3000" b="1">
                <a:latin typeface="宋体" charset="-122"/>
              </a:rPr>
              <a:t>6</a:t>
            </a:r>
            <a:r>
              <a:rPr lang="zh-CN" altLang="en-US" sz="3000" b="1">
                <a:latin typeface="宋体" charset="-122"/>
              </a:rPr>
              <a:t>、提交一个运行时间超过</a:t>
            </a:r>
            <a:r>
              <a:rPr lang="en-US" altLang="zh-CN" sz="3000" b="1">
                <a:latin typeface="宋体" charset="-122"/>
              </a:rPr>
              <a:t>100</a:t>
            </a:r>
            <a:r>
              <a:rPr lang="zh-CN" altLang="en-US" sz="3000" b="1">
                <a:latin typeface="宋体" charset="-122"/>
              </a:rPr>
              <a:t>毫秒的作业（</a:t>
            </a:r>
            <a:r>
              <a:rPr lang="zh-CN" altLang="en-US" sz="4000" b="1">
                <a:solidFill>
                  <a:srgbClr val="C00000"/>
                </a:solidFill>
              </a:rPr>
              <a:t>要求提供源程序</a:t>
            </a:r>
            <a:r>
              <a:rPr lang="zh-CN" altLang="en-US" sz="3000" b="1">
                <a:latin typeface="宋体" charset="-122"/>
              </a:rPr>
              <a:t>），并编译连接。</a:t>
            </a:r>
            <a:endParaRPr lang="en-US" altLang="zh-CN" sz="3000" b="1">
              <a:latin typeface="宋体" charset="-122"/>
            </a:endParaRPr>
          </a:p>
          <a:p>
            <a:pPr eaLnBrk="1" hangingPunct="1">
              <a:lnSpc>
                <a:spcPct val="80000"/>
              </a:lnSpc>
              <a:buFontTx/>
              <a:buNone/>
            </a:pPr>
            <a:r>
              <a:rPr lang="zh-CN" altLang="en-US" sz="3000"/>
              <a:t>头文件：</a:t>
            </a:r>
            <a:r>
              <a:rPr lang="en-US" altLang="zh-CN" sz="3000"/>
              <a:t>#include &lt;stdio.h&gt;</a:t>
            </a:r>
            <a:r>
              <a:rPr lang="zh-CN" altLang="en-US" sz="3000"/>
              <a:t>，</a:t>
            </a:r>
            <a:r>
              <a:rPr lang="en-US" altLang="zh-CN" sz="3000"/>
              <a:t> #include &lt;sys/wait.h&gt; </a:t>
            </a:r>
            <a:br>
              <a:rPr lang="en-US" altLang="zh-CN" sz="3000"/>
            </a:br>
            <a:r>
              <a:rPr lang="zh-CN" altLang="en-US" sz="3000"/>
              <a:t>函数：</a:t>
            </a:r>
            <a:r>
              <a:rPr lang="en-US" altLang="zh-CN" sz="3000"/>
              <a:t>usleep(n) //n</a:t>
            </a:r>
            <a:r>
              <a:rPr lang="zh-CN" altLang="en-US" sz="3000"/>
              <a:t>微秒</a:t>
            </a:r>
            <a:br>
              <a:rPr lang="zh-CN" altLang="en-US" sz="3000"/>
            </a:br>
            <a:r>
              <a:rPr lang="zh-CN" altLang="en-US" sz="3000"/>
              <a:t>函数： </a:t>
            </a:r>
            <a:r>
              <a:rPr lang="en-US" altLang="zh-CN" sz="3000"/>
              <a:t>Sleep</a:t>
            </a:r>
            <a:r>
              <a:rPr lang="zh-CN" altLang="en-US" sz="3000"/>
              <a:t>（</a:t>
            </a:r>
            <a:r>
              <a:rPr lang="en-US" altLang="zh-CN" sz="3000"/>
              <a:t>n</a:t>
            </a:r>
            <a:r>
              <a:rPr lang="zh-CN" altLang="en-US" sz="3000"/>
              <a:t>）</a:t>
            </a:r>
            <a:r>
              <a:rPr lang="en-US" altLang="zh-CN" sz="3000"/>
              <a:t>//n</a:t>
            </a:r>
            <a:r>
              <a:rPr lang="zh-CN" altLang="en-US" sz="3000"/>
              <a:t>毫秒</a:t>
            </a:r>
            <a:br>
              <a:rPr lang="zh-CN" altLang="en-US" sz="3000"/>
            </a:br>
            <a:r>
              <a:rPr lang="zh-CN" altLang="en-US" sz="3000"/>
              <a:t>函数： </a:t>
            </a:r>
            <a:r>
              <a:rPr lang="en-US" altLang="zh-CN" sz="3000"/>
              <a:t>sleep</a:t>
            </a:r>
            <a:r>
              <a:rPr lang="zh-CN" altLang="en-US" sz="3000"/>
              <a:t>（</a:t>
            </a:r>
            <a:r>
              <a:rPr lang="en-US" altLang="zh-CN" sz="3000"/>
              <a:t>n</a:t>
            </a:r>
            <a:r>
              <a:rPr lang="zh-CN" altLang="en-US" sz="3000"/>
              <a:t>）</a:t>
            </a:r>
            <a:r>
              <a:rPr lang="en-US" altLang="zh-CN" sz="3000"/>
              <a:t>//n</a:t>
            </a:r>
            <a:r>
              <a:rPr lang="zh-CN" altLang="en-US" sz="3000"/>
              <a:t>秒</a:t>
            </a:r>
            <a:br>
              <a:rPr lang="zh-CN" altLang="en-US" sz="3000"/>
            </a:br>
            <a:endParaRPr lang="zh-CN" altLang="en-US" sz="3000" b="1">
              <a:latin typeface="宋体" charset="-122"/>
            </a:endParaRP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BE144C4B-BD5A-434E-823F-F033F8439262}" type="slidenum">
              <a:rPr lang="en-US" altLang="zh-CN">
                <a:solidFill>
                  <a:srgbClr val="D38E27"/>
                </a:solidFill>
              </a:rPr>
              <a:pPr eaLnBrk="1" hangingPunct="1"/>
              <a:t>63</a:t>
            </a:fld>
            <a:endParaRPr lang="en-US" altLang="zh-CN">
              <a:solidFill>
                <a:srgbClr val="D38E27"/>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a:xfrm>
            <a:off x="457200" y="292100"/>
            <a:ext cx="8229600" cy="850900"/>
          </a:xfrm>
        </p:spPr>
        <p:txBody>
          <a:bodyPr/>
          <a:lstStyle/>
          <a:p>
            <a:pPr eaLnBrk="1" fontAlgn="auto" hangingPunct="1">
              <a:spcAft>
                <a:spcPts val="0"/>
              </a:spcAft>
              <a:defRPr/>
            </a:pPr>
            <a:r>
              <a:rPr lang="zh-CN" altLang="zh-CN" b="1" smtClean="0"/>
              <a:t>实验步骤</a:t>
            </a:r>
            <a:r>
              <a:rPr lang="en-US" altLang="zh-CN" b="1" smtClean="0"/>
              <a:t>7</a:t>
            </a:r>
          </a:p>
        </p:txBody>
      </p:sp>
      <p:sp>
        <p:nvSpPr>
          <p:cNvPr id="61443" name="Rectangle 3"/>
          <p:cNvSpPr>
            <a:spLocks noGrp="1" noChangeArrowheads="1"/>
          </p:cNvSpPr>
          <p:nvPr>
            <p:ph idx="1"/>
          </p:nvPr>
        </p:nvSpPr>
        <p:spPr>
          <a:xfrm>
            <a:off x="457200" y="1447800"/>
            <a:ext cx="8229600" cy="4114800"/>
          </a:xfrm>
        </p:spPr>
        <p:txBody>
          <a:bodyPr/>
          <a:lstStyle/>
          <a:p>
            <a:pPr eaLnBrk="1" hangingPunct="1">
              <a:buFontTx/>
              <a:buNone/>
            </a:pPr>
            <a:r>
              <a:rPr lang="en-US" altLang="zh-CN" sz="4000" b="1"/>
              <a:t>7</a:t>
            </a:r>
            <a:r>
              <a:rPr lang="zh-CN" altLang="en-US" sz="4000" b="1"/>
              <a:t>、再打开一个窗口登录服务器作为</a:t>
            </a:r>
            <a:r>
              <a:rPr lang="zh-CN" altLang="en-US" sz="4000" b="1">
                <a:solidFill>
                  <a:srgbClr val="C00000"/>
                </a:solidFill>
              </a:rPr>
              <a:t>客户端</a:t>
            </a:r>
            <a:r>
              <a:rPr lang="zh-CN" altLang="en-US" sz="4000" b="1"/>
              <a:t>，在其中</a:t>
            </a:r>
            <a:r>
              <a:rPr lang="zh-CN" altLang="en-US" sz="4000" b="1">
                <a:solidFill>
                  <a:srgbClr val="C00000"/>
                </a:solidFill>
              </a:rPr>
              <a:t>运行作业控制命令</a:t>
            </a:r>
            <a:r>
              <a:rPr lang="zh-CN" altLang="en-US" sz="4000" b="1"/>
              <a:t>（提交作业、删除作业、查看信息），在服务端观察调度情况，分析所提交作业的执行情况。</a:t>
            </a:r>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33F28E74-CEB8-F54A-96A6-E9905A067C54}" type="slidenum">
              <a:rPr lang="en-US" altLang="zh-CN">
                <a:solidFill>
                  <a:srgbClr val="D38E27"/>
                </a:solidFill>
              </a:rPr>
              <a:pPr eaLnBrk="1" hangingPunct="1"/>
              <a:t>64</a:t>
            </a:fld>
            <a:endParaRPr lang="en-US" altLang="zh-CN">
              <a:solidFill>
                <a:srgbClr val="D38E27"/>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内容占位符 2"/>
          <p:cNvSpPr>
            <a:spLocks noGrp="1"/>
          </p:cNvSpPr>
          <p:nvPr>
            <p:ph idx="1"/>
          </p:nvPr>
        </p:nvSpPr>
        <p:spPr>
          <a:xfrm>
            <a:off x="303213" y="1385888"/>
            <a:ext cx="8686800" cy="4525962"/>
          </a:xfrm>
        </p:spPr>
        <p:txBody>
          <a:bodyPr/>
          <a:lstStyle/>
          <a:p>
            <a:r>
              <a:rPr lang="en-US" altLang="zh-CN" sz="2000" dirty="0"/>
              <a:t>Please download the report template and report code and complete the </a:t>
            </a:r>
            <a:r>
              <a:rPr lang="en-US" altLang="zh-CN" sz="2000" dirty="0" smtClean="0"/>
              <a:t>report</a:t>
            </a:r>
          </a:p>
          <a:p>
            <a:r>
              <a:rPr lang="en-US" altLang="zh-CN" sz="2000" dirty="0" smtClean="0"/>
              <a:t> </a:t>
            </a:r>
            <a:r>
              <a:rPr lang="en-US" altLang="zh-CN" sz="2000" dirty="0"/>
              <a:t>Name your report as </a:t>
            </a:r>
            <a:r>
              <a:rPr lang="en-US" altLang="zh-CN" sz="2000" dirty="0" smtClean="0"/>
              <a:t>OS_Lab3_XXX_YYYYYYYY.doc</a:t>
            </a:r>
          </a:p>
          <a:p>
            <a:r>
              <a:rPr lang="en-US" altLang="zh-CN" sz="2000" dirty="0" smtClean="0"/>
              <a:t> </a:t>
            </a:r>
            <a:r>
              <a:rPr lang="en-US" altLang="zh-CN" sz="2000" dirty="0"/>
              <a:t>Replace XXX with your name and replace YYYYYYYY with your student </a:t>
            </a:r>
            <a:r>
              <a:rPr lang="en-US" altLang="zh-CN" sz="2000" dirty="0" smtClean="0"/>
              <a:t>id</a:t>
            </a:r>
          </a:p>
          <a:p>
            <a:r>
              <a:rPr lang="en-US" altLang="zh-CN" sz="2000" dirty="0" smtClean="0"/>
              <a:t> Such </a:t>
            </a:r>
            <a:r>
              <a:rPr lang="en-US" altLang="zh-CN" sz="2000" dirty="0"/>
              <a:t>as </a:t>
            </a:r>
            <a:r>
              <a:rPr lang="en-US" altLang="zh-CN" sz="2000" dirty="0" smtClean="0"/>
              <a:t>OS_Lab3_ </a:t>
            </a:r>
            <a:r>
              <a:rPr lang="zh-CN" altLang="en-US" sz="2000" dirty="0"/>
              <a:t>张三 </a:t>
            </a:r>
            <a:r>
              <a:rPr lang="en-US" altLang="zh-CN" sz="2000" dirty="0"/>
              <a:t>_</a:t>
            </a:r>
            <a:r>
              <a:rPr lang="en-US" altLang="zh-CN" sz="2000" dirty="0" smtClean="0"/>
              <a:t>12345678.doc</a:t>
            </a:r>
          </a:p>
          <a:p>
            <a:r>
              <a:rPr lang="en-US" altLang="zh-CN" sz="2000" dirty="0" smtClean="0"/>
              <a:t>Check </a:t>
            </a:r>
            <a:r>
              <a:rPr lang="en-US" altLang="zh-CN" sz="2000" dirty="0"/>
              <a:t>the blackboard for deadline</a:t>
            </a:r>
            <a:endParaRPr lang="zh-CN" altLang="en-US" sz="2000" dirty="0"/>
          </a:p>
        </p:txBody>
      </p:sp>
      <p:sp>
        <p:nvSpPr>
          <p:cNvPr id="6" name="灯片编号占位符 5"/>
          <p:cNvSpPr>
            <a:spLocks noGrp="1"/>
          </p:cNvSpPr>
          <p:nvPr>
            <p:ph type="sldNum" sz="quarter" idx="12"/>
          </p:nvPr>
        </p:nvSpPr>
        <p:spPr/>
        <p:txBody>
          <a:bodyPr/>
          <a:lstStyle>
            <a:lvl1pPr eaLnBrk="0" hangingPunct="0">
              <a:defRPr>
                <a:solidFill>
                  <a:schemeClr val="tx1"/>
                </a:solidFill>
                <a:latin typeface="Tahoma" charset="0"/>
                <a:ea typeface="宋体" charset="-122"/>
              </a:defRPr>
            </a:lvl1pPr>
            <a:lvl2pPr marL="742950" indent="-285750" eaLnBrk="0" hangingPunct="0">
              <a:defRPr>
                <a:solidFill>
                  <a:schemeClr val="tx1"/>
                </a:solidFill>
                <a:latin typeface="Tahoma" charset="0"/>
                <a:ea typeface="宋体" charset="-122"/>
              </a:defRPr>
            </a:lvl2pPr>
            <a:lvl3pPr marL="1143000" indent="-228600" eaLnBrk="0" hangingPunct="0">
              <a:defRPr>
                <a:solidFill>
                  <a:schemeClr val="tx1"/>
                </a:solidFill>
                <a:latin typeface="Tahoma" charset="0"/>
                <a:ea typeface="宋体" charset="-122"/>
              </a:defRPr>
            </a:lvl3pPr>
            <a:lvl4pPr marL="1600200" indent="-228600" eaLnBrk="0" hangingPunct="0">
              <a:defRPr>
                <a:solidFill>
                  <a:schemeClr val="tx1"/>
                </a:solidFill>
                <a:latin typeface="Tahoma" charset="0"/>
                <a:ea typeface="宋体" charset="-122"/>
              </a:defRPr>
            </a:lvl4pPr>
            <a:lvl5pPr marL="2057400" indent="-228600" eaLnBrk="0" hangingPunct="0">
              <a:defRPr>
                <a:solidFill>
                  <a:schemeClr val="tx1"/>
                </a:solidFill>
                <a:latin typeface="Tahoma" charset="0"/>
                <a:ea typeface="宋体" charset="-122"/>
              </a:defRPr>
            </a:lvl5pPr>
            <a:lvl6pPr marL="2514600" indent="-228600" eaLnBrk="0" fontAlgn="base" hangingPunct="0">
              <a:spcBef>
                <a:spcPct val="0"/>
              </a:spcBef>
              <a:spcAft>
                <a:spcPct val="0"/>
              </a:spcAft>
              <a:defRPr>
                <a:solidFill>
                  <a:schemeClr val="tx1"/>
                </a:solidFill>
                <a:latin typeface="Tahoma" charset="0"/>
                <a:ea typeface="宋体" charset="-122"/>
              </a:defRPr>
            </a:lvl6pPr>
            <a:lvl7pPr marL="2971800" indent="-228600" eaLnBrk="0" fontAlgn="base" hangingPunct="0">
              <a:spcBef>
                <a:spcPct val="0"/>
              </a:spcBef>
              <a:spcAft>
                <a:spcPct val="0"/>
              </a:spcAft>
              <a:defRPr>
                <a:solidFill>
                  <a:schemeClr val="tx1"/>
                </a:solidFill>
                <a:latin typeface="Tahoma" charset="0"/>
                <a:ea typeface="宋体" charset="-122"/>
              </a:defRPr>
            </a:lvl7pPr>
            <a:lvl8pPr marL="3429000" indent="-228600" eaLnBrk="0" fontAlgn="base" hangingPunct="0">
              <a:spcBef>
                <a:spcPct val="0"/>
              </a:spcBef>
              <a:spcAft>
                <a:spcPct val="0"/>
              </a:spcAft>
              <a:defRPr>
                <a:solidFill>
                  <a:schemeClr val="tx1"/>
                </a:solidFill>
                <a:latin typeface="Tahoma" charset="0"/>
                <a:ea typeface="宋体" charset="-122"/>
              </a:defRPr>
            </a:lvl8pPr>
            <a:lvl9pPr marL="3886200" indent="-228600" eaLnBrk="0" fontAlgn="base" hangingPunct="0">
              <a:spcBef>
                <a:spcPct val="0"/>
              </a:spcBef>
              <a:spcAft>
                <a:spcPct val="0"/>
              </a:spcAft>
              <a:defRPr>
                <a:solidFill>
                  <a:schemeClr val="tx1"/>
                </a:solidFill>
                <a:latin typeface="Tahoma" charset="0"/>
                <a:ea typeface="宋体" charset="-122"/>
              </a:defRPr>
            </a:lvl9pPr>
          </a:lstStyle>
          <a:p>
            <a:pPr eaLnBrk="1" hangingPunct="1"/>
            <a:fld id="{5FBA2EC1-5D02-B345-80F2-706BC42700C9}" type="slidenum">
              <a:rPr lang="en-US" altLang="zh-CN">
                <a:solidFill>
                  <a:srgbClr val="D38E27"/>
                </a:solidFill>
              </a:rPr>
              <a:pPr eaLnBrk="1" hangingPunct="1"/>
              <a:t>65</a:t>
            </a:fld>
            <a:endParaRPr lang="en-US" altLang="zh-CN">
              <a:solidFill>
                <a:srgbClr val="D38E27"/>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de-DE" altLang="zh-CN" dirty="0"/>
              <a:t>Lab 2</a:t>
            </a:r>
            <a:r>
              <a:rPr kumimoji="1" lang="zh-CN" altLang="en-US" dirty="0"/>
              <a:t> </a:t>
            </a:r>
            <a:r>
              <a:rPr kumimoji="1" lang="en-US" altLang="zh-CN" dirty="0"/>
              <a:t>report</a:t>
            </a:r>
            <a:endParaRPr kumimoji="1" lang="zh-CN" altLang="en-US" dirty="0"/>
          </a:p>
        </p:txBody>
      </p:sp>
      <p:sp>
        <p:nvSpPr>
          <p:cNvPr id="3" name="内容占位符 2"/>
          <p:cNvSpPr>
            <a:spLocks noGrp="1"/>
          </p:cNvSpPr>
          <p:nvPr>
            <p:ph idx="1"/>
          </p:nvPr>
        </p:nvSpPr>
        <p:spPr/>
        <p:txBody>
          <a:bodyPr/>
          <a:lstStyle/>
          <a:p>
            <a:r>
              <a:rPr lang="en-US" altLang="zh-CN" dirty="0" err="1" smtClean="0"/>
              <a:t>process.c</a:t>
            </a:r>
            <a:endParaRPr lang="en-US" altLang="zh-CN" dirty="0"/>
          </a:p>
        </p:txBody>
      </p:sp>
      <p:sp>
        <p:nvSpPr>
          <p:cNvPr id="4" name="幻灯片编号占位符 3"/>
          <p:cNvSpPr>
            <a:spLocks noGrp="1"/>
          </p:cNvSpPr>
          <p:nvPr>
            <p:ph type="sldNum" sz="quarter" idx="12"/>
          </p:nvPr>
        </p:nvSpPr>
        <p:spPr/>
        <p:txBody>
          <a:bodyPr/>
          <a:lstStyle/>
          <a:p>
            <a:fld id="{7C71BC4D-946D-E449-8F0F-901514F4FB66}" type="slidenum">
              <a:rPr lang="en-US" altLang="zh-CN" smtClean="0"/>
              <a:pPr/>
              <a:t>7</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278" y="2326713"/>
            <a:ext cx="7312496" cy="4147112"/>
          </a:xfrm>
          <a:prstGeom prst="rect">
            <a:avLst/>
          </a:prstGeom>
        </p:spPr>
      </p:pic>
    </p:spTree>
    <p:extLst>
      <p:ext uri="{BB962C8B-B14F-4D97-AF65-F5344CB8AC3E}">
        <p14:creationId xmlns:p14="http://schemas.microsoft.com/office/powerpoint/2010/main" val="842904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Exec()</a:t>
            </a:r>
            <a:endParaRPr kumimoji="1" lang="zh-CN" altLang="en-US" dirty="0"/>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700808"/>
            <a:ext cx="8686800" cy="2052072"/>
          </a:xfrm>
        </p:spPr>
      </p:pic>
      <p:sp>
        <p:nvSpPr>
          <p:cNvPr id="6" name="幻灯片编号占位符 5"/>
          <p:cNvSpPr>
            <a:spLocks noGrp="1"/>
          </p:cNvSpPr>
          <p:nvPr>
            <p:ph type="sldNum" sz="quarter" idx="12"/>
          </p:nvPr>
        </p:nvSpPr>
        <p:spPr/>
        <p:txBody>
          <a:bodyPr/>
          <a:lstStyle/>
          <a:p>
            <a:fld id="{7C71BC4D-946D-E449-8F0F-901514F4FB66}" type="slidenum">
              <a:rPr lang="en-US" altLang="zh-CN" smtClean="0"/>
              <a:pPr/>
              <a:t>8</a:t>
            </a:fld>
            <a:endParaRPr lang="en-US" altLang="zh-CN"/>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861047"/>
            <a:ext cx="8164857" cy="2860427"/>
          </a:xfrm>
          <a:prstGeom prst="rect">
            <a:avLst/>
          </a:prstGeom>
        </p:spPr>
      </p:pic>
    </p:spTree>
    <p:extLst>
      <p:ext uri="{BB962C8B-B14F-4D97-AF65-F5344CB8AC3E}">
        <p14:creationId xmlns:p14="http://schemas.microsoft.com/office/powerpoint/2010/main" val="123745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理论课</a:t>
            </a:r>
            <a:r>
              <a:rPr kumimoji="1" lang="zh-CN" altLang="en-US" dirty="0"/>
              <a:t>回顾</a:t>
            </a:r>
          </a:p>
        </p:txBody>
      </p:sp>
      <p:sp>
        <p:nvSpPr>
          <p:cNvPr id="3" name="内容占位符 2"/>
          <p:cNvSpPr>
            <a:spLocks noGrp="1"/>
          </p:cNvSpPr>
          <p:nvPr>
            <p:ph idx="1"/>
          </p:nvPr>
        </p:nvSpPr>
        <p:spPr/>
        <p:txBody>
          <a:bodyPr/>
          <a:lstStyle/>
          <a:p>
            <a:r>
              <a:rPr kumimoji="1" lang="en-US" altLang="zh-CN" dirty="0" smtClean="0"/>
              <a:t>time_1.c</a:t>
            </a:r>
            <a:r>
              <a:rPr kumimoji="1" lang="zh-CN" altLang="en-US" dirty="0" smtClean="0"/>
              <a:t>  </a:t>
            </a:r>
            <a:r>
              <a:rPr kumimoji="1" lang="en-US" altLang="zh-CN" dirty="0" smtClean="0"/>
              <a:t>time_2.c</a:t>
            </a:r>
          </a:p>
        </p:txBody>
      </p:sp>
      <p:sp>
        <p:nvSpPr>
          <p:cNvPr id="6" name="幻灯片编号占位符 5"/>
          <p:cNvSpPr>
            <a:spLocks noGrp="1"/>
          </p:cNvSpPr>
          <p:nvPr>
            <p:ph type="sldNum" sz="quarter" idx="12"/>
          </p:nvPr>
        </p:nvSpPr>
        <p:spPr/>
        <p:txBody>
          <a:bodyPr/>
          <a:lstStyle/>
          <a:p>
            <a:fld id="{7C71BC4D-946D-E449-8F0F-901514F4FB66}" type="slidenum">
              <a:rPr lang="en-US" altLang="zh-CN" smtClean="0"/>
              <a:pPr/>
              <a:t>9</a:t>
            </a:fld>
            <a:endParaRPr lang="en-US" altLang="zh-CN"/>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21" y="2278021"/>
            <a:ext cx="8718304" cy="4424200"/>
          </a:xfrm>
          <a:prstGeom prst="rect">
            <a:avLst/>
          </a:prstGeom>
        </p:spPr>
      </p:pic>
    </p:spTree>
    <p:extLst>
      <p:ext uri="{BB962C8B-B14F-4D97-AF65-F5344CB8AC3E}">
        <p14:creationId xmlns:p14="http://schemas.microsoft.com/office/powerpoint/2010/main" val="13386313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跋涉">
  <a:themeElements>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跋涉">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跋涉">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extLst>
    <a:ext uri="{05A4C25C-085E-4340-85A3-A5531E510DB2}">
      <thm15:themeFamily xmlns:thm15="http://schemas.microsoft.com/office/thememl/2012/main" name="作业调度" id="{FF82523F-4CFA-624D-978C-6137451AF9B7}" vid="{D92F57DB-5BC3-6944-B142-BFDE59A514FE}"/>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跋涉">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作业调度</Template>
  <TotalTime>1033</TotalTime>
  <Words>2578</Words>
  <Application>Microsoft Macintosh PowerPoint</Application>
  <PresentationFormat>全屏显示(4:3)</PresentationFormat>
  <Paragraphs>332</Paragraphs>
  <Slides>65</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Franklin Gothic Book</vt:lpstr>
      <vt:lpstr>Franklin Gothic Medium</vt:lpstr>
      <vt:lpstr>Mangal</vt:lpstr>
      <vt:lpstr>Tahoma</vt:lpstr>
      <vt:lpstr>Times New Roman</vt:lpstr>
      <vt:lpstr>Wingdings 2</vt:lpstr>
      <vt:lpstr>华文楷体</vt:lpstr>
      <vt:lpstr>隶书</vt:lpstr>
      <vt:lpstr>宋体</vt:lpstr>
      <vt:lpstr>Arial</vt:lpstr>
      <vt:lpstr>跋涉</vt:lpstr>
      <vt:lpstr>PowerPoint 演示文稿</vt:lpstr>
      <vt:lpstr>Lab 2 report</vt:lpstr>
      <vt:lpstr>Lab 2 report</vt:lpstr>
      <vt:lpstr>Exec()</vt:lpstr>
      <vt:lpstr>Lab 2 report</vt:lpstr>
      <vt:lpstr>Lab 2 report</vt:lpstr>
      <vt:lpstr>Lab 2 report</vt:lpstr>
      <vt:lpstr>Exec()</vt:lpstr>
      <vt:lpstr>理论课回顾</vt:lpstr>
      <vt:lpstr>理论课回顾</vt:lpstr>
      <vt:lpstr>理论课回顾</vt:lpstr>
      <vt:lpstr>理论课回顾</vt:lpstr>
      <vt:lpstr>理论课回顾</vt:lpstr>
      <vt:lpstr>作业调度</vt:lpstr>
      <vt:lpstr>实验目的</vt:lpstr>
      <vt:lpstr>相关基础知识——程序与进程1</vt:lpstr>
      <vt:lpstr>相关基础知识——程序与进程2</vt:lpstr>
      <vt:lpstr>相关基础知识——进程与作业</vt:lpstr>
      <vt:lpstr>相关基础知识——处理器调度1</vt:lpstr>
      <vt:lpstr>相关基础知识——处理器调度2</vt:lpstr>
      <vt:lpstr>相关基础知识——处理器调度3</vt:lpstr>
      <vt:lpstr>相关基础知识——处理器调度4</vt:lpstr>
      <vt:lpstr>处理器的三级调度模型</vt:lpstr>
      <vt:lpstr>相关基础知识——处理器调度5</vt:lpstr>
      <vt:lpstr>相关基础知识——系统调度6</vt:lpstr>
      <vt:lpstr>相关基础知识——系统调度7</vt:lpstr>
      <vt:lpstr>相关基础知识——系统调度8</vt:lpstr>
      <vt:lpstr>相关基础知识——Linux进程间通信</vt:lpstr>
      <vt:lpstr>作业调度模型要求及特点1</vt:lpstr>
      <vt:lpstr>作业调度模型要求及特点2</vt:lpstr>
      <vt:lpstr>作业调度模型要求及特点3</vt:lpstr>
      <vt:lpstr>作业调度模型要求及特点4</vt:lpstr>
      <vt:lpstr>作业调度模型要求及特点5</vt:lpstr>
      <vt:lpstr>作业调度模型要求及特点6</vt:lpstr>
      <vt:lpstr>作业调度模型要求及特点7</vt:lpstr>
      <vt:lpstr>作业调度模型要求及特点8</vt:lpstr>
      <vt:lpstr>作业调度模型要求及特点9</vt:lpstr>
      <vt:lpstr>作业调度模型要求及特点10</vt:lpstr>
      <vt:lpstr>作业调度模型要求及特点11</vt:lpstr>
      <vt:lpstr>作业调度模型要求及特点12</vt:lpstr>
      <vt:lpstr>作业调度模型要求及特点13</vt:lpstr>
      <vt:lpstr>作业调度模型要求及特点14</vt:lpstr>
      <vt:lpstr>作业调度模型要求及特点15</vt:lpstr>
      <vt:lpstr>程序的实现——数据结构 1</vt:lpstr>
      <vt:lpstr>程序的实现——数据结构2</vt:lpstr>
      <vt:lpstr>程序的实现——数据结构3</vt:lpstr>
      <vt:lpstr>程序的实现——数据结构4</vt:lpstr>
      <vt:lpstr>程序的实现——数据结构5</vt:lpstr>
      <vt:lpstr>作业调度程序的实现1</vt:lpstr>
      <vt:lpstr>作业调度程序的实现2</vt:lpstr>
      <vt:lpstr>调度进程与命令程序间的通信:FIFO </vt:lpstr>
      <vt:lpstr>调度进程与命令程序间的通信:FIFO</vt:lpstr>
      <vt:lpstr>调度进程与命令程序间的通信:FIFO</vt:lpstr>
      <vt:lpstr>调度进程与提交的作业间的通信:信号1</vt:lpstr>
      <vt:lpstr>调度进程与提交的作业间的通信:信号2</vt:lpstr>
      <vt:lpstr>调度进程与提交的作业间的通信:信号3</vt:lpstr>
      <vt:lpstr>调度进程与提交的作业间的通信:信号4</vt:lpstr>
      <vt:lpstr>实验步骤1</vt:lpstr>
      <vt:lpstr>实验步骤2</vt:lpstr>
      <vt:lpstr>实验步骤3</vt:lpstr>
      <vt:lpstr>实验步骤4</vt:lpstr>
      <vt:lpstr>实验步骤5</vt:lpstr>
      <vt:lpstr>实验步骤6</vt:lpstr>
      <vt:lpstr>实验步骤7</vt:lpstr>
      <vt:lpstr>PowerPoint 演示文稿</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张东平</dc:creator>
  <cp:lastModifiedBy>张东平</cp:lastModifiedBy>
  <cp:revision>18</cp:revision>
  <cp:lastPrinted>1601-01-01T00:00:00Z</cp:lastPrinted>
  <dcterms:created xsi:type="dcterms:W3CDTF">2018-03-20T11:29:32Z</dcterms:created>
  <dcterms:modified xsi:type="dcterms:W3CDTF">2018-03-21T07:51:58Z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ies>
</file>